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354" r:id="rId3"/>
    <p:sldId id="356" r:id="rId4"/>
    <p:sldId id="357" r:id="rId5"/>
    <p:sldId id="360" r:id="rId6"/>
    <p:sldId id="359" r:id="rId7"/>
    <p:sldId id="377" r:id="rId8"/>
    <p:sldId id="257" r:id="rId9"/>
    <p:sldId id="364" r:id="rId10"/>
    <p:sldId id="365" r:id="rId11"/>
    <p:sldId id="366" r:id="rId12"/>
    <p:sldId id="367" r:id="rId13"/>
    <p:sldId id="369" r:id="rId14"/>
    <p:sldId id="370" r:id="rId15"/>
    <p:sldId id="371" r:id="rId16"/>
    <p:sldId id="372" r:id="rId17"/>
    <p:sldId id="316" r:id="rId18"/>
    <p:sldId id="330" r:id="rId19"/>
    <p:sldId id="276" r:id="rId20"/>
    <p:sldId id="313" r:id="rId21"/>
    <p:sldId id="312" r:id="rId22"/>
    <p:sldId id="314" r:id="rId23"/>
    <p:sldId id="315" r:id="rId24"/>
    <p:sldId id="279" r:id="rId25"/>
    <p:sldId id="379" r:id="rId26"/>
    <p:sldId id="273" r:id="rId27"/>
    <p:sldId id="380" r:id="rId28"/>
    <p:sldId id="299" r:id="rId29"/>
    <p:sldId id="310" r:id="rId30"/>
    <p:sldId id="311" r:id="rId31"/>
    <p:sldId id="262" r:id="rId32"/>
    <p:sldId id="376" r:id="rId33"/>
    <p:sldId id="284" r:id="rId34"/>
    <p:sldId id="285" r:id="rId35"/>
    <p:sldId id="259" r:id="rId36"/>
    <p:sldId id="287" r:id="rId37"/>
    <p:sldId id="384" r:id="rId38"/>
    <p:sldId id="288" r:id="rId39"/>
    <p:sldId id="271" r:id="rId40"/>
    <p:sldId id="383" r:id="rId41"/>
    <p:sldId id="261" r:id="rId42"/>
    <p:sldId id="300" r:id="rId43"/>
    <p:sldId id="301" r:id="rId44"/>
    <p:sldId id="302" r:id="rId45"/>
    <p:sldId id="385" r:id="rId46"/>
    <p:sldId id="303" r:id="rId47"/>
    <p:sldId id="260" r:id="rId48"/>
    <p:sldId id="304" r:id="rId49"/>
    <p:sldId id="305" r:id="rId50"/>
    <p:sldId id="382" r:id="rId51"/>
    <p:sldId id="320" r:id="rId52"/>
    <p:sldId id="265" r:id="rId53"/>
    <p:sldId id="291" r:id="rId54"/>
    <p:sldId id="321" r:id="rId55"/>
    <p:sldId id="322" r:id="rId56"/>
    <p:sldId id="373" r:id="rId57"/>
    <p:sldId id="381" r:id="rId58"/>
    <p:sldId id="268" r:id="rId59"/>
    <p:sldId id="363" r:id="rId60"/>
    <p:sldId id="329" r:id="rId61"/>
    <p:sldId id="31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y Mitchell" initials="BM" lastIdx="2" clrIdx="0">
    <p:extLst>
      <p:ext uri="{19B8F6BF-5375-455C-9EA6-DF929625EA0E}">
        <p15:presenceInfo xmlns:p15="http://schemas.microsoft.com/office/powerpoint/2012/main" userId="S::tui81100@temple.edu::2b152345-79f8-4c34-a5db-5635c7cb5464" providerId="AD"/>
      </p:ext>
    </p:extLst>
  </p:cmAuthor>
  <p:cmAuthor id="2" name="William Mitchell" initials="WM" lastIdx="1" clrIdx="1">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7D9BA"/>
    <a:srgbClr val="24D03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59565" autoAdjust="0"/>
  </p:normalViewPr>
  <p:slideViewPr>
    <p:cSldViewPr snapToGrid="0">
      <p:cViewPr varScale="1">
        <p:scale>
          <a:sx n="62" d="100"/>
          <a:sy n="62" d="100"/>
        </p:scale>
        <p:origin x="2070" y="66"/>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B4FB9-931D-499C-B214-3F952E8BC4E8}" type="doc">
      <dgm:prSet loTypeId="urn:microsoft.com/office/officeart/2016/7/layout/BasicLinearProcessNumbered" loCatId="process" qsTypeId="urn:microsoft.com/office/officeart/2005/8/quickstyle/simple1" qsCatId="simple" csTypeId="urn:microsoft.com/office/officeart/2005/8/colors/colorful4" csCatId="colorful" phldr="1"/>
      <dgm:spPr/>
      <dgm:t>
        <a:bodyPr/>
        <a:lstStyle/>
        <a:p>
          <a:endParaRPr lang="en-US"/>
        </a:p>
      </dgm:t>
    </dgm:pt>
    <dgm:pt modelId="{DDAF1F6B-26DE-4FDF-B2C9-6E8F878993C1}">
      <dgm:prSet/>
      <dgm:spPr/>
      <dgm:t>
        <a:bodyPr/>
        <a:lstStyle/>
        <a:p>
          <a:pPr algn="ctr"/>
          <a:r>
            <a:rPr lang="en-US" dirty="0"/>
            <a:t>Children did demonstrate pattern similarity across stimuli than adults </a:t>
          </a:r>
        </a:p>
      </dgm:t>
    </dgm:pt>
    <dgm:pt modelId="{D6AC88AF-489E-41B2-A10C-A9B9CDCEDE67}" type="parTrans" cxnId="{CFD150D7-7723-4AF1-8231-12E1A2D7F765}">
      <dgm:prSet/>
      <dgm:spPr/>
      <dgm:t>
        <a:bodyPr/>
        <a:lstStyle/>
        <a:p>
          <a:endParaRPr lang="en-US"/>
        </a:p>
      </dgm:t>
    </dgm:pt>
    <dgm:pt modelId="{A831BA46-12D0-4976-9FA6-74C17A95D3D4}" type="sibTrans" cxnId="{CFD150D7-7723-4AF1-8231-12E1A2D7F765}">
      <dgm:prSet phldrT="1" phldr="0"/>
      <dgm:spPr/>
      <dgm:t>
        <a:bodyPr/>
        <a:lstStyle/>
        <a:p>
          <a:r>
            <a:rPr lang="en-US"/>
            <a:t>1</a:t>
          </a:r>
          <a:endParaRPr lang="en-US" dirty="0"/>
        </a:p>
      </dgm:t>
    </dgm:pt>
    <dgm:pt modelId="{1A8E9786-171A-4F91-9F5D-4575E283F9DF}">
      <dgm:prSet/>
      <dgm:spPr/>
      <dgm:t>
        <a:bodyPr/>
        <a:lstStyle/>
        <a:p>
          <a:pPr algn="ctr"/>
          <a:r>
            <a:rPr lang="en-US" dirty="0"/>
            <a:t>Children did demonstrate more similar patterns in response to negative stimuli than positive stimuli; adults did not</a:t>
          </a:r>
        </a:p>
      </dgm:t>
    </dgm:pt>
    <dgm:pt modelId="{3894009D-4F26-4BCE-9BC3-B878411877C0}" type="parTrans" cxnId="{A691B2BB-9AD7-48EA-BD83-28EA6C3B801C}">
      <dgm:prSet/>
      <dgm:spPr/>
      <dgm:t>
        <a:bodyPr/>
        <a:lstStyle/>
        <a:p>
          <a:endParaRPr lang="en-US"/>
        </a:p>
      </dgm:t>
    </dgm:pt>
    <dgm:pt modelId="{883D9238-8070-4376-A406-EC8CB9B437A6}" type="sibTrans" cxnId="{A691B2BB-9AD7-48EA-BD83-28EA6C3B801C}">
      <dgm:prSet phldrT="2" phldr="0"/>
      <dgm:spPr/>
      <dgm:t>
        <a:bodyPr/>
        <a:lstStyle/>
        <a:p>
          <a:r>
            <a:rPr lang="en-US"/>
            <a:t>2</a:t>
          </a:r>
          <a:endParaRPr lang="en-US" dirty="0"/>
        </a:p>
      </dgm:t>
    </dgm:pt>
    <dgm:pt modelId="{12C3E010-C0DF-433E-9080-808B1FFAD327}">
      <dgm:prSet/>
      <dgm:spPr/>
      <dgm:t>
        <a:bodyPr/>
        <a:lstStyle/>
        <a:p>
          <a:pPr algn="ctr"/>
          <a:r>
            <a:rPr lang="en-US" dirty="0"/>
            <a:t>Children </a:t>
          </a:r>
          <a:r>
            <a:rPr lang="en-US" dirty="0" err="1"/>
            <a:t>vmPFCs</a:t>
          </a:r>
          <a:r>
            <a:rPr lang="en-US" dirty="0"/>
            <a:t> demonstrated greater pattern similarity than subcortical regions; adults did not</a:t>
          </a:r>
        </a:p>
      </dgm:t>
    </dgm:pt>
    <dgm:pt modelId="{BF3BC8E4-0E01-44E4-8741-50F5F1C175E0}" type="parTrans" cxnId="{5440919D-AB10-4A4A-873C-A6AE78F43B83}">
      <dgm:prSet/>
      <dgm:spPr/>
      <dgm:t>
        <a:bodyPr/>
        <a:lstStyle/>
        <a:p>
          <a:endParaRPr lang="en-US"/>
        </a:p>
      </dgm:t>
    </dgm:pt>
    <dgm:pt modelId="{5C21A867-6FC4-4839-A885-6D00BF35839C}" type="sibTrans" cxnId="{5440919D-AB10-4A4A-873C-A6AE78F43B83}">
      <dgm:prSet phldrT="3" phldr="0"/>
      <dgm:spPr/>
      <dgm:t>
        <a:bodyPr/>
        <a:lstStyle/>
        <a:p>
          <a:r>
            <a:rPr lang="en-US"/>
            <a:t>3</a:t>
          </a:r>
          <a:endParaRPr lang="en-US" dirty="0"/>
        </a:p>
      </dgm:t>
    </dgm:pt>
    <dgm:pt modelId="{99A9F007-5721-424B-BE98-23CC70C06305}" type="pres">
      <dgm:prSet presAssocID="{B2BB4FB9-931D-499C-B214-3F952E8BC4E8}" presName="Name0" presStyleCnt="0">
        <dgm:presLayoutVars>
          <dgm:animLvl val="lvl"/>
          <dgm:resizeHandles val="exact"/>
        </dgm:presLayoutVars>
      </dgm:prSet>
      <dgm:spPr/>
    </dgm:pt>
    <dgm:pt modelId="{74DB2F3A-6C97-4808-90CA-1360B9B398C8}" type="pres">
      <dgm:prSet presAssocID="{DDAF1F6B-26DE-4FDF-B2C9-6E8F878993C1}" presName="compositeNode" presStyleCnt="0">
        <dgm:presLayoutVars>
          <dgm:bulletEnabled val="1"/>
        </dgm:presLayoutVars>
      </dgm:prSet>
      <dgm:spPr/>
    </dgm:pt>
    <dgm:pt modelId="{F34FB02D-4BF6-447B-8CEC-3FC29A8A43C6}" type="pres">
      <dgm:prSet presAssocID="{DDAF1F6B-26DE-4FDF-B2C9-6E8F878993C1}" presName="bgRect" presStyleLbl="bgAccFollowNode1" presStyleIdx="0" presStyleCnt="3"/>
      <dgm:spPr/>
    </dgm:pt>
    <dgm:pt modelId="{A0FBDC86-BE2F-45A7-8271-DD5B7E5A1AD8}" type="pres">
      <dgm:prSet presAssocID="{A831BA46-12D0-4976-9FA6-74C17A95D3D4}" presName="sibTransNodeCircle" presStyleLbl="alignNode1" presStyleIdx="0" presStyleCnt="6">
        <dgm:presLayoutVars>
          <dgm:chMax val="0"/>
          <dgm:bulletEnabled/>
        </dgm:presLayoutVars>
      </dgm:prSet>
      <dgm:spPr/>
    </dgm:pt>
    <dgm:pt modelId="{397BE48A-2371-49D2-A9D4-88E32431F2D9}" type="pres">
      <dgm:prSet presAssocID="{DDAF1F6B-26DE-4FDF-B2C9-6E8F878993C1}" presName="bottomLine" presStyleLbl="alignNode1" presStyleIdx="1" presStyleCnt="6">
        <dgm:presLayoutVars/>
      </dgm:prSet>
      <dgm:spPr/>
    </dgm:pt>
    <dgm:pt modelId="{6C022EB0-A26C-430A-B184-DEDB6D55A701}" type="pres">
      <dgm:prSet presAssocID="{DDAF1F6B-26DE-4FDF-B2C9-6E8F878993C1}" presName="nodeText" presStyleLbl="bgAccFollowNode1" presStyleIdx="0" presStyleCnt="3">
        <dgm:presLayoutVars>
          <dgm:bulletEnabled val="1"/>
        </dgm:presLayoutVars>
      </dgm:prSet>
      <dgm:spPr/>
    </dgm:pt>
    <dgm:pt modelId="{5F5C8C49-6D50-4F77-9864-C22E4085FCC2}" type="pres">
      <dgm:prSet presAssocID="{A831BA46-12D0-4976-9FA6-74C17A95D3D4}" presName="sibTrans" presStyleCnt="0"/>
      <dgm:spPr/>
    </dgm:pt>
    <dgm:pt modelId="{3A1AB586-18DB-4DDD-9FE6-4160E5F8AD6B}" type="pres">
      <dgm:prSet presAssocID="{1A8E9786-171A-4F91-9F5D-4575E283F9DF}" presName="compositeNode" presStyleCnt="0">
        <dgm:presLayoutVars>
          <dgm:bulletEnabled val="1"/>
        </dgm:presLayoutVars>
      </dgm:prSet>
      <dgm:spPr/>
    </dgm:pt>
    <dgm:pt modelId="{664D762B-F3F4-40A7-B756-C40E1380ACAB}" type="pres">
      <dgm:prSet presAssocID="{1A8E9786-171A-4F91-9F5D-4575E283F9DF}" presName="bgRect" presStyleLbl="bgAccFollowNode1" presStyleIdx="1" presStyleCnt="3"/>
      <dgm:spPr/>
    </dgm:pt>
    <dgm:pt modelId="{223501FA-501A-43E5-93D3-C97C15E8D6C3}" type="pres">
      <dgm:prSet presAssocID="{883D9238-8070-4376-A406-EC8CB9B437A6}" presName="sibTransNodeCircle" presStyleLbl="alignNode1" presStyleIdx="2" presStyleCnt="6">
        <dgm:presLayoutVars>
          <dgm:chMax val="0"/>
          <dgm:bulletEnabled/>
        </dgm:presLayoutVars>
      </dgm:prSet>
      <dgm:spPr/>
    </dgm:pt>
    <dgm:pt modelId="{EAF932C5-0162-4195-92D6-F699362A1A10}" type="pres">
      <dgm:prSet presAssocID="{1A8E9786-171A-4F91-9F5D-4575E283F9DF}" presName="bottomLine" presStyleLbl="alignNode1" presStyleIdx="3" presStyleCnt="6">
        <dgm:presLayoutVars/>
      </dgm:prSet>
      <dgm:spPr/>
    </dgm:pt>
    <dgm:pt modelId="{275FF381-F385-4685-BB1D-369790647D48}" type="pres">
      <dgm:prSet presAssocID="{1A8E9786-171A-4F91-9F5D-4575E283F9DF}" presName="nodeText" presStyleLbl="bgAccFollowNode1" presStyleIdx="1" presStyleCnt="3">
        <dgm:presLayoutVars>
          <dgm:bulletEnabled val="1"/>
        </dgm:presLayoutVars>
      </dgm:prSet>
      <dgm:spPr/>
    </dgm:pt>
    <dgm:pt modelId="{F831294C-2651-4DD1-8FB9-710E43F1B842}" type="pres">
      <dgm:prSet presAssocID="{883D9238-8070-4376-A406-EC8CB9B437A6}" presName="sibTrans" presStyleCnt="0"/>
      <dgm:spPr/>
    </dgm:pt>
    <dgm:pt modelId="{D9A3A199-A17F-49FD-AFBD-51161771EF3F}" type="pres">
      <dgm:prSet presAssocID="{12C3E010-C0DF-433E-9080-808B1FFAD327}" presName="compositeNode" presStyleCnt="0">
        <dgm:presLayoutVars>
          <dgm:bulletEnabled val="1"/>
        </dgm:presLayoutVars>
      </dgm:prSet>
      <dgm:spPr/>
    </dgm:pt>
    <dgm:pt modelId="{BCA89565-730B-47B8-BB24-90F36B208B0B}" type="pres">
      <dgm:prSet presAssocID="{12C3E010-C0DF-433E-9080-808B1FFAD327}" presName="bgRect" presStyleLbl="bgAccFollowNode1" presStyleIdx="2" presStyleCnt="3" custLinFactNeighborX="0" custLinFactNeighborY="-290"/>
      <dgm:spPr/>
    </dgm:pt>
    <dgm:pt modelId="{EFB24EBD-061F-4451-91CA-AA021BFFDBF7}" type="pres">
      <dgm:prSet presAssocID="{5C21A867-6FC4-4839-A885-6D00BF35839C}" presName="sibTransNodeCircle" presStyleLbl="alignNode1" presStyleIdx="4" presStyleCnt="6">
        <dgm:presLayoutVars>
          <dgm:chMax val="0"/>
          <dgm:bulletEnabled/>
        </dgm:presLayoutVars>
      </dgm:prSet>
      <dgm:spPr/>
    </dgm:pt>
    <dgm:pt modelId="{CABA3AA5-E572-4519-BC2F-13BD0AB12AF8}" type="pres">
      <dgm:prSet presAssocID="{12C3E010-C0DF-433E-9080-808B1FFAD327}" presName="bottomLine" presStyleLbl="alignNode1" presStyleIdx="5" presStyleCnt="6">
        <dgm:presLayoutVars/>
      </dgm:prSet>
      <dgm:spPr/>
    </dgm:pt>
    <dgm:pt modelId="{E9826F51-2053-4BE1-B07F-2D091EDD6262}" type="pres">
      <dgm:prSet presAssocID="{12C3E010-C0DF-433E-9080-808B1FFAD327}" presName="nodeText" presStyleLbl="bgAccFollowNode1" presStyleIdx="2" presStyleCnt="3">
        <dgm:presLayoutVars>
          <dgm:bulletEnabled val="1"/>
        </dgm:presLayoutVars>
      </dgm:prSet>
      <dgm:spPr/>
    </dgm:pt>
  </dgm:ptLst>
  <dgm:cxnLst>
    <dgm:cxn modelId="{69A2DF19-5538-42BF-940C-5AB920568401}" type="presOf" srcId="{5C21A867-6FC4-4839-A885-6D00BF35839C}" destId="{EFB24EBD-061F-4451-91CA-AA021BFFDBF7}" srcOrd="0" destOrd="0" presId="urn:microsoft.com/office/officeart/2016/7/layout/BasicLinearProcessNumbered"/>
    <dgm:cxn modelId="{19BBC631-04F2-4FAC-95B5-D2805395FC36}" type="presOf" srcId="{1A8E9786-171A-4F91-9F5D-4575E283F9DF}" destId="{275FF381-F385-4685-BB1D-369790647D48}" srcOrd="1" destOrd="0" presId="urn:microsoft.com/office/officeart/2016/7/layout/BasicLinearProcessNumbered"/>
    <dgm:cxn modelId="{F2769066-7860-422F-B194-655B4AAB5BF1}" type="presOf" srcId="{1A8E9786-171A-4F91-9F5D-4575E283F9DF}" destId="{664D762B-F3F4-40A7-B756-C40E1380ACAB}" srcOrd="0" destOrd="0" presId="urn:microsoft.com/office/officeart/2016/7/layout/BasicLinearProcessNumbered"/>
    <dgm:cxn modelId="{6CF7384C-E8E0-4E62-AD57-459567F7CA2E}" type="presOf" srcId="{DDAF1F6B-26DE-4FDF-B2C9-6E8F878993C1}" destId="{6C022EB0-A26C-430A-B184-DEDB6D55A701}" srcOrd="1" destOrd="0" presId="urn:microsoft.com/office/officeart/2016/7/layout/BasicLinearProcessNumbered"/>
    <dgm:cxn modelId="{06F67654-5596-4A57-9F74-70F90E7F4600}" type="presOf" srcId="{DDAF1F6B-26DE-4FDF-B2C9-6E8F878993C1}" destId="{F34FB02D-4BF6-447B-8CEC-3FC29A8A43C6}" srcOrd="0" destOrd="0" presId="urn:microsoft.com/office/officeart/2016/7/layout/BasicLinearProcessNumbered"/>
    <dgm:cxn modelId="{3621AF7B-3CC3-46C9-A9A5-06A86E3ADFB4}" type="presOf" srcId="{12C3E010-C0DF-433E-9080-808B1FFAD327}" destId="{BCA89565-730B-47B8-BB24-90F36B208B0B}" srcOrd="0" destOrd="0" presId="urn:microsoft.com/office/officeart/2016/7/layout/BasicLinearProcessNumbered"/>
    <dgm:cxn modelId="{4B5D0B7C-2B96-40DA-BBFC-B1B24E2679B3}" type="presOf" srcId="{A831BA46-12D0-4976-9FA6-74C17A95D3D4}" destId="{A0FBDC86-BE2F-45A7-8271-DD5B7E5A1AD8}" srcOrd="0" destOrd="0" presId="urn:microsoft.com/office/officeart/2016/7/layout/BasicLinearProcessNumbered"/>
    <dgm:cxn modelId="{7F10158B-5D1D-4281-8332-71019D1D12C7}" type="presOf" srcId="{12C3E010-C0DF-433E-9080-808B1FFAD327}" destId="{E9826F51-2053-4BE1-B07F-2D091EDD6262}" srcOrd="1" destOrd="0" presId="urn:microsoft.com/office/officeart/2016/7/layout/BasicLinearProcessNumbered"/>
    <dgm:cxn modelId="{5440919D-AB10-4A4A-873C-A6AE78F43B83}" srcId="{B2BB4FB9-931D-499C-B214-3F952E8BC4E8}" destId="{12C3E010-C0DF-433E-9080-808B1FFAD327}" srcOrd="2" destOrd="0" parTransId="{BF3BC8E4-0E01-44E4-8741-50F5F1C175E0}" sibTransId="{5C21A867-6FC4-4839-A885-6D00BF35839C}"/>
    <dgm:cxn modelId="{FC983CB9-F36C-4A97-AFCD-4E4D86A860E8}" type="presOf" srcId="{883D9238-8070-4376-A406-EC8CB9B437A6}" destId="{223501FA-501A-43E5-93D3-C97C15E8D6C3}" srcOrd="0" destOrd="0" presId="urn:microsoft.com/office/officeart/2016/7/layout/BasicLinearProcessNumbered"/>
    <dgm:cxn modelId="{A691B2BB-9AD7-48EA-BD83-28EA6C3B801C}" srcId="{B2BB4FB9-931D-499C-B214-3F952E8BC4E8}" destId="{1A8E9786-171A-4F91-9F5D-4575E283F9DF}" srcOrd="1" destOrd="0" parTransId="{3894009D-4F26-4BCE-9BC3-B878411877C0}" sibTransId="{883D9238-8070-4376-A406-EC8CB9B437A6}"/>
    <dgm:cxn modelId="{CFD150D7-7723-4AF1-8231-12E1A2D7F765}" srcId="{B2BB4FB9-931D-499C-B214-3F952E8BC4E8}" destId="{DDAF1F6B-26DE-4FDF-B2C9-6E8F878993C1}" srcOrd="0" destOrd="0" parTransId="{D6AC88AF-489E-41B2-A10C-A9B9CDCEDE67}" sibTransId="{A831BA46-12D0-4976-9FA6-74C17A95D3D4}"/>
    <dgm:cxn modelId="{2F57F3E8-5514-4ADD-8A91-0EA54D63D083}" type="presOf" srcId="{B2BB4FB9-931D-499C-B214-3F952E8BC4E8}" destId="{99A9F007-5721-424B-BE98-23CC70C06305}" srcOrd="0" destOrd="0" presId="urn:microsoft.com/office/officeart/2016/7/layout/BasicLinearProcessNumbered"/>
    <dgm:cxn modelId="{4965E187-7EC3-4A6F-95DA-6965DFCF3FB4}" type="presParOf" srcId="{99A9F007-5721-424B-BE98-23CC70C06305}" destId="{74DB2F3A-6C97-4808-90CA-1360B9B398C8}" srcOrd="0" destOrd="0" presId="urn:microsoft.com/office/officeart/2016/7/layout/BasicLinearProcessNumbered"/>
    <dgm:cxn modelId="{9B63A3D7-9FFD-4329-99ED-B0A35B1F7841}" type="presParOf" srcId="{74DB2F3A-6C97-4808-90CA-1360B9B398C8}" destId="{F34FB02D-4BF6-447B-8CEC-3FC29A8A43C6}" srcOrd="0" destOrd="0" presId="urn:microsoft.com/office/officeart/2016/7/layout/BasicLinearProcessNumbered"/>
    <dgm:cxn modelId="{D008F0AE-AA10-40B3-AD33-5EE54E058B64}" type="presParOf" srcId="{74DB2F3A-6C97-4808-90CA-1360B9B398C8}" destId="{A0FBDC86-BE2F-45A7-8271-DD5B7E5A1AD8}" srcOrd="1" destOrd="0" presId="urn:microsoft.com/office/officeart/2016/7/layout/BasicLinearProcessNumbered"/>
    <dgm:cxn modelId="{31063E32-0560-4423-90A9-CD3A3C330739}" type="presParOf" srcId="{74DB2F3A-6C97-4808-90CA-1360B9B398C8}" destId="{397BE48A-2371-49D2-A9D4-88E32431F2D9}" srcOrd="2" destOrd="0" presId="urn:microsoft.com/office/officeart/2016/7/layout/BasicLinearProcessNumbered"/>
    <dgm:cxn modelId="{8F8BBAD4-35CE-48D7-AD47-72B1229BA9DA}" type="presParOf" srcId="{74DB2F3A-6C97-4808-90CA-1360B9B398C8}" destId="{6C022EB0-A26C-430A-B184-DEDB6D55A701}" srcOrd="3" destOrd="0" presId="urn:microsoft.com/office/officeart/2016/7/layout/BasicLinearProcessNumbered"/>
    <dgm:cxn modelId="{58023861-69D7-4CFD-BCD8-05BF0698E5F3}" type="presParOf" srcId="{99A9F007-5721-424B-BE98-23CC70C06305}" destId="{5F5C8C49-6D50-4F77-9864-C22E4085FCC2}" srcOrd="1" destOrd="0" presId="urn:microsoft.com/office/officeart/2016/7/layout/BasicLinearProcessNumbered"/>
    <dgm:cxn modelId="{7EA60714-50B5-484A-B91F-F575FF4287CF}" type="presParOf" srcId="{99A9F007-5721-424B-BE98-23CC70C06305}" destId="{3A1AB586-18DB-4DDD-9FE6-4160E5F8AD6B}" srcOrd="2" destOrd="0" presId="urn:microsoft.com/office/officeart/2016/7/layout/BasicLinearProcessNumbered"/>
    <dgm:cxn modelId="{EFF6F2AE-6DCF-440C-8C94-FD0DC41515F6}" type="presParOf" srcId="{3A1AB586-18DB-4DDD-9FE6-4160E5F8AD6B}" destId="{664D762B-F3F4-40A7-B756-C40E1380ACAB}" srcOrd="0" destOrd="0" presId="urn:microsoft.com/office/officeart/2016/7/layout/BasicLinearProcessNumbered"/>
    <dgm:cxn modelId="{FB515692-C8DB-44AF-A26C-87B85F173BAA}" type="presParOf" srcId="{3A1AB586-18DB-4DDD-9FE6-4160E5F8AD6B}" destId="{223501FA-501A-43E5-93D3-C97C15E8D6C3}" srcOrd="1" destOrd="0" presId="urn:microsoft.com/office/officeart/2016/7/layout/BasicLinearProcessNumbered"/>
    <dgm:cxn modelId="{22E101BA-0FF8-4467-B7A7-53FBD4AD2999}" type="presParOf" srcId="{3A1AB586-18DB-4DDD-9FE6-4160E5F8AD6B}" destId="{EAF932C5-0162-4195-92D6-F699362A1A10}" srcOrd="2" destOrd="0" presId="urn:microsoft.com/office/officeart/2016/7/layout/BasicLinearProcessNumbered"/>
    <dgm:cxn modelId="{D6C04FF7-137A-4BE8-8A70-6F68A7CD2A97}" type="presParOf" srcId="{3A1AB586-18DB-4DDD-9FE6-4160E5F8AD6B}" destId="{275FF381-F385-4685-BB1D-369790647D48}" srcOrd="3" destOrd="0" presId="urn:microsoft.com/office/officeart/2016/7/layout/BasicLinearProcessNumbered"/>
    <dgm:cxn modelId="{9B4335BE-E88C-4092-AED0-C0D00824FBEB}" type="presParOf" srcId="{99A9F007-5721-424B-BE98-23CC70C06305}" destId="{F831294C-2651-4DD1-8FB9-710E43F1B842}" srcOrd="3" destOrd="0" presId="urn:microsoft.com/office/officeart/2016/7/layout/BasicLinearProcessNumbered"/>
    <dgm:cxn modelId="{F8FC65BD-9A65-4607-BB59-F3DB909328E1}" type="presParOf" srcId="{99A9F007-5721-424B-BE98-23CC70C06305}" destId="{D9A3A199-A17F-49FD-AFBD-51161771EF3F}" srcOrd="4" destOrd="0" presId="urn:microsoft.com/office/officeart/2016/7/layout/BasicLinearProcessNumbered"/>
    <dgm:cxn modelId="{6184A1CF-08D1-4E86-93EA-B7003AC35B9B}" type="presParOf" srcId="{D9A3A199-A17F-49FD-AFBD-51161771EF3F}" destId="{BCA89565-730B-47B8-BB24-90F36B208B0B}" srcOrd="0" destOrd="0" presId="urn:microsoft.com/office/officeart/2016/7/layout/BasicLinearProcessNumbered"/>
    <dgm:cxn modelId="{8E513C78-7E0B-46DB-9B43-E847859984B4}" type="presParOf" srcId="{D9A3A199-A17F-49FD-AFBD-51161771EF3F}" destId="{EFB24EBD-061F-4451-91CA-AA021BFFDBF7}" srcOrd="1" destOrd="0" presId="urn:microsoft.com/office/officeart/2016/7/layout/BasicLinearProcessNumbered"/>
    <dgm:cxn modelId="{AE943E10-5D5C-48E1-BC78-7CA8C7B649B6}" type="presParOf" srcId="{D9A3A199-A17F-49FD-AFBD-51161771EF3F}" destId="{CABA3AA5-E572-4519-BC2F-13BD0AB12AF8}" srcOrd="2" destOrd="0" presId="urn:microsoft.com/office/officeart/2016/7/layout/BasicLinearProcessNumbered"/>
    <dgm:cxn modelId="{B269EFF2-C611-4586-83E0-F0D4044E6999}" type="presParOf" srcId="{D9A3A199-A17F-49FD-AFBD-51161771EF3F}" destId="{E9826F51-2053-4BE1-B07F-2D091EDD6262}"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FB02D-4BF6-447B-8CEC-3FC29A8A43C6}">
      <dsp:nvSpPr>
        <dsp:cNvPr id="0" name=""/>
        <dsp:cNvSpPr/>
      </dsp:nvSpPr>
      <dsp:spPr>
        <a:xfrm>
          <a:off x="0" y="150451"/>
          <a:ext cx="2923783" cy="409329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950" tIns="330200" rIns="227950" bIns="330200" numCol="1" spcCol="1270" anchor="t" anchorCtr="0">
          <a:noAutofit/>
        </a:bodyPr>
        <a:lstStyle/>
        <a:p>
          <a:pPr marL="0" lvl="0" indent="0" algn="ctr" defTabSz="933450">
            <a:lnSpc>
              <a:spcPct val="90000"/>
            </a:lnSpc>
            <a:spcBef>
              <a:spcPct val="0"/>
            </a:spcBef>
            <a:spcAft>
              <a:spcPct val="35000"/>
            </a:spcAft>
            <a:buNone/>
          </a:pPr>
          <a:r>
            <a:rPr lang="en-US" sz="2100" kern="1200" dirty="0"/>
            <a:t>Children did demonstrate pattern similarity across stimuli than adults </a:t>
          </a:r>
        </a:p>
      </dsp:txBody>
      <dsp:txXfrm>
        <a:off x="0" y="1705904"/>
        <a:ext cx="2923783" cy="2455978"/>
      </dsp:txXfrm>
    </dsp:sp>
    <dsp:sp modelId="{A0FBDC86-BE2F-45A7-8271-DD5B7E5A1AD8}">
      <dsp:nvSpPr>
        <dsp:cNvPr id="0" name=""/>
        <dsp:cNvSpPr/>
      </dsp:nvSpPr>
      <dsp:spPr>
        <a:xfrm>
          <a:off x="847897" y="559781"/>
          <a:ext cx="1227989" cy="122798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739" tIns="12700" rIns="95739"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endParaRPr lang="en-US" sz="4800" kern="1200" dirty="0"/>
        </a:p>
      </dsp:txBody>
      <dsp:txXfrm>
        <a:off x="1027732" y="739616"/>
        <a:ext cx="868319" cy="868319"/>
      </dsp:txXfrm>
    </dsp:sp>
    <dsp:sp modelId="{397BE48A-2371-49D2-A9D4-88E32431F2D9}">
      <dsp:nvSpPr>
        <dsp:cNvPr id="0" name=""/>
        <dsp:cNvSpPr/>
      </dsp:nvSpPr>
      <dsp:spPr>
        <a:xfrm>
          <a:off x="0" y="4243676"/>
          <a:ext cx="2923783" cy="72"/>
        </a:xfrm>
        <a:prstGeom prst="rect">
          <a:avLst/>
        </a:prstGeom>
        <a:solidFill>
          <a:schemeClr val="accent4">
            <a:hueOff val="1960178"/>
            <a:satOff val="-8155"/>
            <a:lumOff val="1922"/>
            <a:alphaOff val="0"/>
          </a:schemeClr>
        </a:solidFill>
        <a:ln w="12700" cap="flat" cmpd="sng" algn="ctr">
          <a:solidFill>
            <a:schemeClr val="accent4">
              <a:hueOff val="1960178"/>
              <a:satOff val="-8155"/>
              <a:lumOff val="1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D762B-F3F4-40A7-B756-C40E1380ACAB}">
      <dsp:nvSpPr>
        <dsp:cNvPr id="0" name=""/>
        <dsp:cNvSpPr/>
      </dsp:nvSpPr>
      <dsp:spPr>
        <a:xfrm>
          <a:off x="3216161" y="150451"/>
          <a:ext cx="2923783" cy="4093296"/>
        </a:xfrm>
        <a:prstGeom prst="rect">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950" tIns="330200" rIns="227950" bIns="330200" numCol="1" spcCol="1270" anchor="t" anchorCtr="0">
          <a:noAutofit/>
        </a:bodyPr>
        <a:lstStyle/>
        <a:p>
          <a:pPr marL="0" lvl="0" indent="0" algn="ctr" defTabSz="933450">
            <a:lnSpc>
              <a:spcPct val="90000"/>
            </a:lnSpc>
            <a:spcBef>
              <a:spcPct val="0"/>
            </a:spcBef>
            <a:spcAft>
              <a:spcPct val="35000"/>
            </a:spcAft>
            <a:buNone/>
          </a:pPr>
          <a:r>
            <a:rPr lang="en-US" sz="2100" kern="1200" dirty="0"/>
            <a:t>Children did demonstrate more similar patterns in response to negative stimuli than positive stimuli; adults did not</a:t>
          </a:r>
        </a:p>
      </dsp:txBody>
      <dsp:txXfrm>
        <a:off x="3216161" y="1705904"/>
        <a:ext cx="2923783" cy="2455978"/>
      </dsp:txXfrm>
    </dsp:sp>
    <dsp:sp modelId="{223501FA-501A-43E5-93D3-C97C15E8D6C3}">
      <dsp:nvSpPr>
        <dsp:cNvPr id="0" name=""/>
        <dsp:cNvSpPr/>
      </dsp:nvSpPr>
      <dsp:spPr>
        <a:xfrm>
          <a:off x="4064058" y="559781"/>
          <a:ext cx="1227989" cy="1227989"/>
        </a:xfrm>
        <a:prstGeom prst="ellipse">
          <a:avLst/>
        </a:prstGeom>
        <a:solidFill>
          <a:schemeClr val="accent4">
            <a:hueOff val="3920356"/>
            <a:satOff val="-16311"/>
            <a:lumOff val="3843"/>
            <a:alphaOff val="0"/>
          </a:schemeClr>
        </a:solidFill>
        <a:ln w="12700" cap="flat" cmpd="sng" algn="ctr">
          <a:solidFill>
            <a:schemeClr val="accent4">
              <a:hueOff val="3920356"/>
              <a:satOff val="-16311"/>
              <a:lumOff val="3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739" tIns="12700" rIns="95739"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4243893" y="739616"/>
        <a:ext cx="868319" cy="868319"/>
      </dsp:txXfrm>
    </dsp:sp>
    <dsp:sp modelId="{EAF932C5-0162-4195-92D6-F699362A1A10}">
      <dsp:nvSpPr>
        <dsp:cNvPr id="0" name=""/>
        <dsp:cNvSpPr/>
      </dsp:nvSpPr>
      <dsp:spPr>
        <a:xfrm>
          <a:off x="3216161" y="4243676"/>
          <a:ext cx="2923783" cy="72"/>
        </a:xfrm>
        <a:prstGeom prst="rect">
          <a:avLst/>
        </a:prstGeom>
        <a:solidFill>
          <a:schemeClr val="accent4">
            <a:hueOff val="5880535"/>
            <a:satOff val="-24466"/>
            <a:lumOff val="5765"/>
            <a:alphaOff val="0"/>
          </a:schemeClr>
        </a:solidFill>
        <a:ln w="12700" cap="flat" cmpd="sng" algn="ctr">
          <a:solidFill>
            <a:schemeClr val="accent4">
              <a:hueOff val="5880535"/>
              <a:satOff val="-24466"/>
              <a:lumOff val="5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89565-730B-47B8-BB24-90F36B208B0B}">
      <dsp:nvSpPr>
        <dsp:cNvPr id="0" name=""/>
        <dsp:cNvSpPr/>
      </dsp:nvSpPr>
      <dsp:spPr>
        <a:xfrm>
          <a:off x="6432323" y="138581"/>
          <a:ext cx="2923783" cy="4093296"/>
        </a:xfrm>
        <a:prstGeom prst="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950" tIns="330200" rIns="227950" bIns="330200" numCol="1" spcCol="1270" anchor="t" anchorCtr="0">
          <a:noAutofit/>
        </a:bodyPr>
        <a:lstStyle/>
        <a:p>
          <a:pPr marL="0" lvl="0" indent="0" algn="ctr" defTabSz="933450">
            <a:lnSpc>
              <a:spcPct val="90000"/>
            </a:lnSpc>
            <a:spcBef>
              <a:spcPct val="0"/>
            </a:spcBef>
            <a:spcAft>
              <a:spcPct val="35000"/>
            </a:spcAft>
            <a:buNone/>
          </a:pPr>
          <a:r>
            <a:rPr lang="en-US" sz="2100" kern="1200" dirty="0"/>
            <a:t>Children </a:t>
          </a:r>
          <a:r>
            <a:rPr lang="en-US" sz="2100" kern="1200" dirty="0" err="1"/>
            <a:t>vmPFCs</a:t>
          </a:r>
          <a:r>
            <a:rPr lang="en-US" sz="2100" kern="1200" dirty="0"/>
            <a:t> demonstrated greater pattern similarity than subcortical regions; adults did not</a:t>
          </a:r>
        </a:p>
      </dsp:txBody>
      <dsp:txXfrm>
        <a:off x="6432323" y="1694033"/>
        <a:ext cx="2923783" cy="2455978"/>
      </dsp:txXfrm>
    </dsp:sp>
    <dsp:sp modelId="{EFB24EBD-061F-4451-91CA-AA021BFFDBF7}">
      <dsp:nvSpPr>
        <dsp:cNvPr id="0" name=""/>
        <dsp:cNvSpPr/>
      </dsp:nvSpPr>
      <dsp:spPr>
        <a:xfrm>
          <a:off x="7280220" y="559781"/>
          <a:ext cx="1227989" cy="1227989"/>
        </a:xfrm>
        <a:prstGeom prst="ellipse">
          <a:avLst/>
        </a:prstGeom>
        <a:solidFill>
          <a:schemeClr val="accent4">
            <a:hueOff val="7840713"/>
            <a:satOff val="-32622"/>
            <a:lumOff val="7686"/>
            <a:alphaOff val="0"/>
          </a:schemeClr>
        </a:solidFill>
        <a:ln w="12700" cap="flat" cmpd="sng" algn="ctr">
          <a:solidFill>
            <a:schemeClr val="accent4">
              <a:hueOff val="7840713"/>
              <a:satOff val="-32622"/>
              <a:lumOff val="7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739" tIns="12700" rIns="95739"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endParaRPr lang="en-US" sz="4800" kern="1200" dirty="0"/>
        </a:p>
      </dsp:txBody>
      <dsp:txXfrm>
        <a:off x="7460055" y="739616"/>
        <a:ext cx="868319" cy="868319"/>
      </dsp:txXfrm>
    </dsp:sp>
    <dsp:sp modelId="{CABA3AA5-E572-4519-BC2F-13BD0AB12AF8}">
      <dsp:nvSpPr>
        <dsp:cNvPr id="0" name=""/>
        <dsp:cNvSpPr/>
      </dsp:nvSpPr>
      <dsp:spPr>
        <a:xfrm>
          <a:off x="6432323" y="4243676"/>
          <a:ext cx="2923783" cy="72"/>
        </a:xfrm>
        <a:prstGeom prst="rect">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7BE49-A5A2-4AC2-8955-B5450D823ED4}" type="datetimeFigureOut">
              <a:rPr lang="en-US" smtClean="0"/>
              <a:t>5/24/2022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3AEBC0-ADAA-46F6-8281-32DBEBB0CD4C}" type="slidenum">
              <a:rPr lang="en-US" smtClean="0"/>
              <a:t>‹#›</a:t>
            </a:fld>
            <a:endParaRPr lang="en-US" dirty="0"/>
          </a:p>
        </p:txBody>
      </p:sp>
    </p:spTree>
    <p:extLst>
      <p:ext uri="{BB962C8B-B14F-4D97-AF65-F5344CB8AC3E}">
        <p14:creationId xmlns:p14="http://schemas.microsoft.com/office/powerpoint/2010/main" val="2518257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Hi everybody</a:t>
            </a:r>
            <a:br>
              <a:rPr lang="en-US" dirty="0"/>
            </a:br>
            <a:br>
              <a:rPr lang="en-US" dirty="0"/>
            </a:br>
            <a:r>
              <a:rPr lang="en-US" dirty="0"/>
              <a:t>Thank you so much for having me.</a:t>
            </a:r>
            <a:br>
              <a:rPr lang="en-US" dirty="0"/>
            </a:br>
            <a:br>
              <a:rPr lang="en-US" dirty="0"/>
            </a:br>
            <a:r>
              <a:rPr lang="en-US" dirty="0"/>
              <a:t>My name is Billy Mitchell </a:t>
            </a:r>
            <a:br>
              <a:rPr lang="en-US" dirty="0"/>
            </a:br>
            <a:br>
              <a:rPr lang="en-US" dirty="0"/>
            </a:br>
            <a:r>
              <a:rPr lang="en-US" dirty="0"/>
              <a:t>and I'm a graduate student in the Social and Affective Neuroscience lab at Temple. </a:t>
            </a:r>
          </a:p>
        </p:txBody>
      </p:sp>
      <p:sp>
        <p:nvSpPr>
          <p:cNvPr id="4" name="Slide Number Placeholder 3"/>
          <p:cNvSpPr>
            <a:spLocks noGrp="1"/>
          </p:cNvSpPr>
          <p:nvPr>
            <p:ph type="sldNum" sz="quarter" idx="5"/>
          </p:nvPr>
        </p:nvSpPr>
        <p:spPr/>
        <p:txBody>
          <a:bodyPr/>
          <a:lstStyle/>
          <a:p>
            <a:fld id="{133AEBC0-ADAA-46F6-8281-32DBEBB0CD4C}" type="slidenum">
              <a:rPr lang="en-US" smtClean="0"/>
              <a:t>1</a:t>
            </a:fld>
            <a:endParaRPr lang="en-US" dirty="0"/>
          </a:p>
        </p:txBody>
      </p:sp>
    </p:spTree>
    <p:extLst>
      <p:ext uri="{BB962C8B-B14F-4D97-AF65-F5344CB8AC3E}">
        <p14:creationId xmlns:p14="http://schemas.microsoft.com/office/powerpoint/2010/main" val="2471626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when researchers noted that patients with vmPFC damage were less risk averse during financial tasks, </a:t>
            </a:r>
            <a:br>
              <a:rPr lang="en-US" dirty="0"/>
            </a:br>
            <a:br>
              <a:rPr lang="en-US" dirty="0"/>
            </a:br>
            <a:r>
              <a:rPr lang="en-US" dirty="0"/>
              <a:t>they also noted that galvanic skin responses suggested that participants were less fearful than their neurotypical counterparts.</a:t>
            </a:r>
          </a:p>
        </p:txBody>
      </p:sp>
      <p:sp>
        <p:nvSpPr>
          <p:cNvPr id="4" name="Slide Number Placeholder 3"/>
          <p:cNvSpPr>
            <a:spLocks noGrp="1"/>
          </p:cNvSpPr>
          <p:nvPr>
            <p:ph type="sldNum" sz="quarter" idx="5"/>
          </p:nvPr>
        </p:nvSpPr>
        <p:spPr/>
        <p:txBody>
          <a:bodyPr/>
          <a:lstStyle/>
          <a:p>
            <a:fld id="{133AEBC0-ADAA-46F6-8281-32DBEBB0CD4C}" type="slidenum">
              <a:rPr lang="en-US" smtClean="0"/>
              <a:t>10</a:t>
            </a:fld>
            <a:endParaRPr lang="en-US" dirty="0"/>
          </a:p>
        </p:txBody>
      </p:sp>
    </p:spTree>
    <p:extLst>
      <p:ext uri="{BB962C8B-B14F-4D97-AF65-F5344CB8AC3E}">
        <p14:creationId xmlns:p14="http://schemas.microsoft.com/office/powerpoint/2010/main" val="382176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Relatedly, in behavioral studies, participants who reported greater positive affect also reported greater risk taking behaviors.</a:t>
            </a:r>
          </a:p>
        </p:txBody>
      </p:sp>
      <p:sp>
        <p:nvSpPr>
          <p:cNvPr id="4" name="Slide Number Placeholder 3"/>
          <p:cNvSpPr>
            <a:spLocks noGrp="1"/>
          </p:cNvSpPr>
          <p:nvPr>
            <p:ph type="sldNum" sz="quarter" idx="5"/>
          </p:nvPr>
        </p:nvSpPr>
        <p:spPr/>
        <p:txBody>
          <a:bodyPr/>
          <a:lstStyle/>
          <a:p>
            <a:fld id="{133AEBC0-ADAA-46F6-8281-32DBEBB0CD4C}" type="slidenum">
              <a:rPr lang="en-US" smtClean="0"/>
              <a:t>11</a:t>
            </a:fld>
            <a:endParaRPr lang="en-US" dirty="0"/>
          </a:p>
        </p:txBody>
      </p:sp>
    </p:spTree>
    <p:extLst>
      <p:ext uri="{BB962C8B-B14F-4D97-AF65-F5344CB8AC3E}">
        <p14:creationId xmlns:p14="http://schemas.microsoft.com/office/powerpoint/2010/main" val="2355263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effects of emotions can even be observed in the way people seek information to make their decisions.</a:t>
            </a:r>
            <a:br>
              <a:rPr lang="en-US" dirty="0"/>
            </a:br>
            <a:br>
              <a:rPr lang="en-US" dirty="0"/>
            </a:br>
            <a:r>
              <a:rPr lang="en-US" dirty="0" err="1"/>
              <a:t>Wiltermuth</a:t>
            </a:r>
            <a:r>
              <a:rPr lang="en-US" dirty="0"/>
              <a:t> and </a:t>
            </a:r>
            <a:r>
              <a:rPr lang="en-US" dirty="0" err="1"/>
              <a:t>Tiedens</a:t>
            </a:r>
            <a:r>
              <a:rPr lang="en-US" dirty="0"/>
              <a:t> found participants experiencing anger were more eager to evaluate others </a:t>
            </a:r>
            <a:br>
              <a:rPr lang="en-US" dirty="0"/>
            </a:br>
            <a:br>
              <a:rPr lang="en-US" dirty="0"/>
            </a:br>
            <a:r>
              <a:rPr lang="en-US" dirty="0"/>
              <a:t>and that their evaluations tended to be more negative.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So, again, emotional states influence downstream decision-making processes.</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12</a:t>
            </a:fld>
            <a:endParaRPr lang="en-US" dirty="0"/>
          </a:p>
        </p:txBody>
      </p:sp>
    </p:spTree>
    <p:extLst>
      <p:ext uri="{BB962C8B-B14F-4D97-AF65-F5344CB8AC3E}">
        <p14:creationId xmlns:p14="http://schemas.microsoft.com/office/powerpoint/2010/main" val="2895623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of course the case that decision-making in turn affects emotion as well</a:t>
            </a:r>
          </a:p>
        </p:txBody>
      </p:sp>
      <p:sp>
        <p:nvSpPr>
          <p:cNvPr id="4" name="Slide Number Placeholder 3"/>
          <p:cNvSpPr>
            <a:spLocks noGrp="1"/>
          </p:cNvSpPr>
          <p:nvPr>
            <p:ph type="sldNum" sz="quarter" idx="5"/>
          </p:nvPr>
        </p:nvSpPr>
        <p:spPr/>
        <p:txBody>
          <a:bodyPr/>
          <a:lstStyle/>
          <a:p>
            <a:fld id="{133AEBC0-ADAA-46F6-8281-32DBEBB0CD4C}" type="slidenum">
              <a:rPr lang="en-US" smtClean="0"/>
              <a:t>13</a:t>
            </a:fld>
            <a:endParaRPr lang="en-US" dirty="0"/>
          </a:p>
        </p:txBody>
      </p:sp>
    </p:spTree>
    <p:extLst>
      <p:ext uri="{BB962C8B-B14F-4D97-AF65-F5344CB8AC3E}">
        <p14:creationId xmlns:p14="http://schemas.microsoft.com/office/powerpoint/2010/main" val="1684865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have been a number of models that have appreciated this cyclical association. </a:t>
            </a:r>
            <a:br>
              <a:rPr lang="en-US" dirty="0"/>
            </a:br>
            <a:br>
              <a:rPr lang="en-US" dirty="0"/>
            </a:br>
            <a:r>
              <a:rPr lang="en-US" dirty="0"/>
              <a:t>Including the elegant 1980 Carver and </a:t>
            </a:r>
            <a:r>
              <a:rPr lang="en-US" dirty="0" err="1"/>
              <a:t>Schier</a:t>
            </a:r>
            <a:r>
              <a:rPr lang="en-US" dirty="0"/>
              <a:t> model, </a:t>
            </a:r>
            <a:br>
              <a:rPr lang="en-US" dirty="0"/>
            </a:br>
            <a:br>
              <a:rPr lang="en-US" dirty="0"/>
            </a:br>
            <a:r>
              <a:rPr lang="en-US" dirty="0"/>
              <a:t>wherein the reality of one’s emotional experience is compared to one’s ideal emotional goals, </a:t>
            </a:r>
            <a:br>
              <a:rPr lang="en-US" dirty="0"/>
            </a:br>
            <a:br>
              <a:rPr lang="en-US" dirty="0"/>
            </a:br>
            <a:r>
              <a:rPr lang="en-US" dirty="0"/>
              <a:t>which informs how they behaviorally respond to those circumstances, </a:t>
            </a:r>
            <a:br>
              <a:rPr lang="en-US" dirty="0"/>
            </a:br>
            <a:br>
              <a:rPr lang="en-US" dirty="0"/>
            </a:br>
            <a:r>
              <a:rPr lang="en-US" dirty="0"/>
              <a:t>which then in turn changes their circumstances, </a:t>
            </a:r>
            <a:br>
              <a:rPr lang="en-US" dirty="0"/>
            </a:br>
            <a:br>
              <a:rPr lang="en-US" dirty="0"/>
            </a:br>
            <a:r>
              <a:rPr lang="en-US" dirty="0"/>
              <a:t>which affects their emotional state </a:t>
            </a:r>
            <a:br>
              <a:rPr lang="en-US" dirty="0"/>
            </a:br>
            <a:br>
              <a:rPr lang="en-US" dirty="0"/>
            </a:br>
            <a:r>
              <a:rPr lang="en-US" dirty="0"/>
              <a:t>and the cycle perpetuates. </a:t>
            </a:r>
            <a:br>
              <a:rPr lang="en-US" dirty="0"/>
            </a:br>
            <a:br>
              <a:rPr lang="en-US" dirty="0"/>
            </a:br>
            <a:r>
              <a:rPr lang="en-US" dirty="0"/>
              <a:t>But if we want to explore how developmental changes influence affective representations</a:t>
            </a:r>
          </a:p>
        </p:txBody>
      </p:sp>
      <p:sp>
        <p:nvSpPr>
          <p:cNvPr id="4" name="Slide Number Placeholder 3"/>
          <p:cNvSpPr>
            <a:spLocks noGrp="1"/>
          </p:cNvSpPr>
          <p:nvPr>
            <p:ph type="sldNum" sz="quarter" idx="5"/>
          </p:nvPr>
        </p:nvSpPr>
        <p:spPr/>
        <p:txBody>
          <a:bodyPr/>
          <a:lstStyle/>
          <a:p>
            <a:fld id="{133AEBC0-ADAA-46F6-8281-32DBEBB0CD4C}" type="slidenum">
              <a:rPr lang="en-US" smtClean="0"/>
              <a:t>14</a:t>
            </a:fld>
            <a:endParaRPr lang="en-US" dirty="0"/>
          </a:p>
        </p:txBody>
      </p:sp>
    </p:spTree>
    <p:extLst>
      <p:ext uri="{BB962C8B-B14F-4D97-AF65-F5344CB8AC3E}">
        <p14:creationId xmlns:p14="http://schemas.microsoft.com/office/powerpoint/2010/main" val="1371869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want to focus on this pathway specifically</a:t>
            </a:r>
          </a:p>
          <a:p>
            <a:endParaRPr lang="en-US" dirty="0"/>
          </a:p>
          <a:p>
            <a:r>
              <a:rPr lang="en-US" dirty="0"/>
              <a:t>And we’re also going to want to expand upon this overly general model</a:t>
            </a:r>
          </a:p>
        </p:txBody>
      </p:sp>
      <p:sp>
        <p:nvSpPr>
          <p:cNvPr id="4" name="Slide Number Placeholder 3"/>
          <p:cNvSpPr>
            <a:spLocks noGrp="1"/>
          </p:cNvSpPr>
          <p:nvPr>
            <p:ph type="sldNum" sz="quarter" idx="5"/>
          </p:nvPr>
        </p:nvSpPr>
        <p:spPr/>
        <p:txBody>
          <a:bodyPr/>
          <a:lstStyle/>
          <a:p>
            <a:fld id="{133AEBC0-ADAA-46F6-8281-32DBEBB0CD4C}" type="slidenum">
              <a:rPr lang="en-US" smtClean="0"/>
              <a:t>15</a:t>
            </a:fld>
            <a:endParaRPr lang="en-US" dirty="0"/>
          </a:p>
        </p:txBody>
      </p:sp>
    </p:spTree>
    <p:extLst>
      <p:ext uri="{BB962C8B-B14F-4D97-AF65-F5344CB8AC3E}">
        <p14:creationId xmlns:p14="http://schemas.microsoft.com/office/powerpoint/2010/main" val="55265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there are stages that we’re sort of smoothing over in this example that might have important effects upon subsequent decision making behavior. </a:t>
            </a:r>
            <a:br>
              <a:rPr lang="en-US" dirty="0"/>
            </a:br>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16</a:t>
            </a:fld>
            <a:endParaRPr lang="en-US" dirty="0"/>
          </a:p>
        </p:txBody>
      </p:sp>
    </p:spTree>
    <p:extLst>
      <p:ext uri="{BB962C8B-B14F-4D97-AF65-F5344CB8AC3E}">
        <p14:creationId xmlns:p14="http://schemas.microsoft.com/office/powerpoint/2010/main" val="3524851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like to think of the relationship in these terms. </a:t>
            </a:r>
            <a:br>
              <a:rPr lang="en-US" dirty="0"/>
            </a:br>
            <a:endParaRPr lang="en-US" dirty="0"/>
          </a:p>
          <a:p>
            <a:r>
              <a:rPr lang="en-US" dirty="0"/>
              <a:t>This is by no means a formalized model </a:t>
            </a:r>
            <a:br>
              <a:rPr lang="en-US" dirty="0"/>
            </a:br>
            <a:br>
              <a:rPr lang="en-US" dirty="0"/>
            </a:br>
            <a:r>
              <a:rPr lang="en-US" dirty="0"/>
              <a:t>but more of an expansion upon the carver and </a:t>
            </a:r>
            <a:r>
              <a:rPr lang="en-US" dirty="0" err="1"/>
              <a:t>scheir</a:t>
            </a:r>
            <a:r>
              <a:rPr lang="en-US" dirty="0"/>
              <a:t> model which I’m hoping to work through in my research. </a:t>
            </a:r>
          </a:p>
        </p:txBody>
      </p:sp>
      <p:sp>
        <p:nvSpPr>
          <p:cNvPr id="4" name="Slide Number Placeholder 3"/>
          <p:cNvSpPr>
            <a:spLocks noGrp="1"/>
          </p:cNvSpPr>
          <p:nvPr>
            <p:ph type="sldNum" sz="quarter" idx="5"/>
          </p:nvPr>
        </p:nvSpPr>
        <p:spPr/>
        <p:txBody>
          <a:bodyPr/>
          <a:lstStyle/>
          <a:p>
            <a:fld id="{133AEBC0-ADAA-46F6-8281-32DBEBB0CD4C}" type="slidenum">
              <a:rPr lang="en-US" smtClean="0"/>
              <a:t>17</a:t>
            </a:fld>
            <a:endParaRPr lang="en-US" dirty="0"/>
          </a:p>
        </p:txBody>
      </p:sp>
    </p:spTree>
    <p:extLst>
      <p:ext uri="{BB962C8B-B14F-4D97-AF65-F5344CB8AC3E}">
        <p14:creationId xmlns:p14="http://schemas.microsoft.com/office/powerpoint/2010/main" val="2903932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start with something affectively relevant happening in one’s environment or circumstances. We could imagine Mirabelle trying to gracefully exit the park. This event is </a:t>
            </a:r>
          </a:p>
        </p:txBody>
      </p:sp>
      <p:sp>
        <p:nvSpPr>
          <p:cNvPr id="4" name="Slide Number Placeholder 3"/>
          <p:cNvSpPr>
            <a:spLocks noGrp="1"/>
          </p:cNvSpPr>
          <p:nvPr>
            <p:ph type="sldNum" sz="quarter" idx="5"/>
          </p:nvPr>
        </p:nvSpPr>
        <p:spPr/>
        <p:txBody>
          <a:bodyPr/>
          <a:lstStyle/>
          <a:p>
            <a:fld id="{133AEBC0-ADAA-46F6-8281-32DBEBB0CD4C}" type="slidenum">
              <a:rPr lang="en-US" smtClean="0"/>
              <a:t>18</a:t>
            </a:fld>
            <a:endParaRPr lang="en-US" dirty="0"/>
          </a:p>
        </p:txBody>
      </p:sp>
    </p:spTree>
    <p:extLst>
      <p:ext uri="{BB962C8B-B14F-4D97-AF65-F5344CB8AC3E}">
        <p14:creationId xmlns:p14="http://schemas.microsoft.com/office/powerpoint/2010/main" val="2943638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Perceived by our unimodal sensory receptors, enters our brain and begins to make its way towards more transmodal network hubs, </a:t>
            </a:r>
          </a:p>
        </p:txBody>
      </p:sp>
      <p:sp>
        <p:nvSpPr>
          <p:cNvPr id="4" name="Slide Number Placeholder 3"/>
          <p:cNvSpPr>
            <a:spLocks noGrp="1"/>
          </p:cNvSpPr>
          <p:nvPr>
            <p:ph type="sldNum" sz="quarter" idx="5"/>
          </p:nvPr>
        </p:nvSpPr>
        <p:spPr/>
        <p:txBody>
          <a:bodyPr/>
          <a:lstStyle/>
          <a:p>
            <a:fld id="{133AEBC0-ADAA-46F6-8281-32DBEBB0CD4C}" type="slidenum">
              <a:rPr lang="en-US" smtClean="0"/>
              <a:t>19</a:t>
            </a:fld>
            <a:endParaRPr lang="en-US" dirty="0"/>
          </a:p>
        </p:txBody>
      </p:sp>
    </p:spTree>
    <p:extLst>
      <p:ext uri="{BB962C8B-B14F-4D97-AF65-F5344CB8AC3E}">
        <p14:creationId xmlns:p14="http://schemas.microsoft.com/office/powerpoint/2010/main" val="180180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always have a hard time figuring out how I want to start presentations</a:t>
            </a:r>
          </a:p>
          <a:p>
            <a:endParaRPr lang="en-US" dirty="0"/>
          </a:p>
          <a:p>
            <a:r>
              <a:rPr lang="en-US" dirty="0"/>
              <a:t>but working in noisy places helps me concentrate, </a:t>
            </a:r>
            <a:br>
              <a:rPr lang="en-US" dirty="0"/>
            </a:br>
            <a:br>
              <a:rPr lang="en-US" dirty="0"/>
            </a:br>
            <a:r>
              <a:rPr lang="en-US" dirty="0"/>
              <a:t>so when I was agonizing over how I wanted to start this talk, </a:t>
            </a:r>
            <a:br>
              <a:rPr lang="en-US" dirty="0"/>
            </a:br>
            <a:br>
              <a:rPr lang="en-US" dirty="0"/>
            </a:br>
            <a:r>
              <a:rPr lang="en-US" dirty="0"/>
              <a:t>I figured I’d try going to Mario Lanza park for a bit to work it out</a:t>
            </a:r>
          </a:p>
        </p:txBody>
      </p:sp>
      <p:sp>
        <p:nvSpPr>
          <p:cNvPr id="4" name="Slide Number Placeholder 3"/>
          <p:cNvSpPr>
            <a:spLocks noGrp="1"/>
          </p:cNvSpPr>
          <p:nvPr>
            <p:ph type="sldNum" sz="quarter" idx="5"/>
          </p:nvPr>
        </p:nvSpPr>
        <p:spPr/>
        <p:txBody>
          <a:bodyPr/>
          <a:lstStyle/>
          <a:p>
            <a:fld id="{133AEBC0-ADAA-46F6-8281-32DBEBB0CD4C}" type="slidenum">
              <a:rPr lang="en-US" smtClean="0"/>
              <a:t>2</a:t>
            </a:fld>
            <a:endParaRPr lang="en-US" dirty="0"/>
          </a:p>
        </p:txBody>
      </p:sp>
    </p:spTree>
    <p:extLst>
      <p:ext uri="{BB962C8B-B14F-4D97-AF65-F5344CB8AC3E}">
        <p14:creationId xmlns:p14="http://schemas.microsoft.com/office/powerpoint/2010/main" val="2433014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which point, the information begins to be integrated and representations of what we’ve experienced begin to form. </a:t>
            </a:r>
            <a:br>
              <a:rPr lang="en-US" dirty="0"/>
            </a:br>
            <a:br>
              <a:rPr lang="en-US" dirty="0"/>
            </a:br>
            <a:r>
              <a:rPr lang="en-US" dirty="0"/>
              <a:t>We can think of this part of the process as making connections, building an understanding, putting the puzzle together,</a:t>
            </a:r>
            <a:br>
              <a:rPr lang="en-US" dirty="0"/>
            </a:br>
            <a:br>
              <a:rPr lang="en-US" dirty="0"/>
            </a:br>
            <a:r>
              <a:rPr lang="en-US" dirty="0"/>
              <a:t> and trying to get a veridical picture of the event. </a:t>
            </a:r>
            <a:br>
              <a:rPr lang="en-US" dirty="0"/>
            </a:br>
            <a:endParaRPr lang="en-US" dirty="0"/>
          </a:p>
          <a:p>
            <a:r>
              <a:rPr lang="en-US" dirty="0"/>
              <a:t>We can start to conceptually understand from the inputs we’ve received that Mirabelle is leaving the park</a:t>
            </a:r>
          </a:p>
        </p:txBody>
      </p:sp>
      <p:sp>
        <p:nvSpPr>
          <p:cNvPr id="4" name="Slide Number Placeholder 3"/>
          <p:cNvSpPr>
            <a:spLocks noGrp="1"/>
          </p:cNvSpPr>
          <p:nvPr>
            <p:ph type="sldNum" sz="quarter" idx="5"/>
          </p:nvPr>
        </p:nvSpPr>
        <p:spPr/>
        <p:txBody>
          <a:bodyPr/>
          <a:lstStyle/>
          <a:p>
            <a:fld id="{133AEBC0-ADAA-46F6-8281-32DBEBB0CD4C}" type="slidenum">
              <a:rPr lang="en-US" smtClean="0"/>
              <a:t>20</a:t>
            </a:fld>
            <a:endParaRPr lang="en-US" dirty="0"/>
          </a:p>
        </p:txBody>
      </p:sp>
    </p:spTree>
    <p:extLst>
      <p:ext uri="{BB962C8B-B14F-4D97-AF65-F5344CB8AC3E}">
        <p14:creationId xmlns:p14="http://schemas.microsoft.com/office/powerpoint/2010/main" val="3279338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veridical picture allows us to assess its relevance to our circumstances and our broader goals. </a:t>
            </a:r>
            <a:br>
              <a:rPr lang="en-US" dirty="0"/>
            </a:br>
            <a:br>
              <a:rPr lang="en-US" dirty="0"/>
            </a:br>
            <a:r>
              <a:rPr lang="en-US" dirty="0" err="1"/>
              <a:t>Ya</a:t>
            </a:r>
            <a:r>
              <a:rPr lang="en-US" dirty="0"/>
              <a:t> know, I don’t want Mirabelle to leave, she’s my favorite character. I don’t like this.</a:t>
            </a:r>
            <a:br>
              <a:rPr lang="en-US" dirty="0"/>
            </a:br>
            <a:br>
              <a:rPr lang="en-US" dirty="0"/>
            </a:br>
            <a:r>
              <a:rPr lang="en-US" dirty="0"/>
              <a:t>If we assess an incongruence between our goals and circumstances </a:t>
            </a:r>
          </a:p>
        </p:txBody>
      </p:sp>
      <p:sp>
        <p:nvSpPr>
          <p:cNvPr id="4" name="Slide Number Placeholder 3"/>
          <p:cNvSpPr>
            <a:spLocks noGrp="1"/>
          </p:cNvSpPr>
          <p:nvPr>
            <p:ph type="sldNum" sz="quarter" idx="5"/>
          </p:nvPr>
        </p:nvSpPr>
        <p:spPr/>
        <p:txBody>
          <a:bodyPr/>
          <a:lstStyle/>
          <a:p>
            <a:fld id="{133AEBC0-ADAA-46F6-8281-32DBEBB0CD4C}" type="slidenum">
              <a:rPr lang="en-US" smtClean="0"/>
              <a:t>21</a:t>
            </a:fld>
            <a:endParaRPr lang="en-US" dirty="0"/>
          </a:p>
        </p:txBody>
      </p:sp>
    </p:spTree>
    <p:extLst>
      <p:ext uri="{BB962C8B-B14F-4D97-AF65-F5344CB8AC3E}">
        <p14:creationId xmlns:p14="http://schemas.microsoft.com/office/powerpoint/2010/main" val="2677570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then engage cognitive processes to figure out what we’re going to do to change the situation to meet our goals. We can decide what we’re going to do to keep Mirabelle here.</a:t>
            </a:r>
          </a:p>
        </p:txBody>
      </p:sp>
      <p:sp>
        <p:nvSpPr>
          <p:cNvPr id="4" name="Slide Number Placeholder 3"/>
          <p:cNvSpPr>
            <a:spLocks noGrp="1"/>
          </p:cNvSpPr>
          <p:nvPr>
            <p:ph type="sldNum" sz="quarter" idx="5"/>
          </p:nvPr>
        </p:nvSpPr>
        <p:spPr/>
        <p:txBody>
          <a:bodyPr/>
          <a:lstStyle/>
          <a:p>
            <a:fld id="{133AEBC0-ADAA-46F6-8281-32DBEBB0CD4C}" type="slidenum">
              <a:rPr lang="en-US" smtClean="0"/>
              <a:t>22</a:t>
            </a:fld>
            <a:endParaRPr lang="en-US" dirty="0"/>
          </a:p>
        </p:txBody>
      </p:sp>
    </p:spTree>
    <p:extLst>
      <p:ext uri="{BB962C8B-B14F-4D97-AF65-F5344CB8AC3E}">
        <p14:creationId xmlns:p14="http://schemas.microsoft.com/office/powerpoint/2010/main" val="554077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we take action to achieve our goals, which might involve a little acting out. Of course we should be asking is it fair to conceptualize acting out as a child as a decision in a classic sense and I think developmental neuro is right there with you. </a:t>
            </a:r>
          </a:p>
          <a:p>
            <a:endParaRPr lang="en-US" dirty="0"/>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23</a:t>
            </a:fld>
            <a:endParaRPr lang="en-US" dirty="0"/>
          </a:p>
        </p:txBody>
      </p:sp>
    </p:spTree>
    <p:extLst>
      <p:ext uri="{BB962C8B-B14F-4D97-AF65-F5344CB8AC3E}">
        <p14:creationId xmlns:p14="http://schemas.microsoft.com/office/powerpoint/2010/main" val="4042341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what we see in the affect and emotion regulation literature are early deficits in the connectivity between regions we classically associate with cognitive control </a:t>
            </a:r>
            <a:br>
              <a:rPr lang="en-US" dirty="0"/>
            </a:br>
            <a:br>
              <a:rPr lang="en-US" dirty="0"/>
            </a:br>
            <a:r>
              <a:rPr lang="en-US" dirty="0"/>
              <a:t>like the ventromedial prefrontal cortex</a:t>
            </a:r>
            <a:br>
              <a:rPr lang="en-US" dirty="0"/>
            </a:br>
            <a:br>
              <a:rPr lang="en-US" dirty="0"/>
            </a:br>
            <a:r>
              <a:rPr lang="en-US" dirty="0"/>
              <a:t>and regions we often associate with valence assigners or visceral affective trackers like the amygdala and nucleus accumbens.</a:t>
            </a:r>
            <a:br>
              <a:rPr lang="en-US" dirty="0"/>
            </a:br>
            <a:br>
              <a:rPr lang="en-US" dirty="0"/>
            </a:br>
            <a:r>
              <a:rPr lang="en-US" dirty="0"/>
              <a:t>Specifically, in adults we see robust projections from these subcortical structures to the vmPFC and then from the vmPFC back to these subcortical structures. </a:t>
            </a:r>
            <a:br>
              <a:rPr lang="en-US" dirty="0"/>
            </a:br>
            <a:br>
              <a:rPr lang="en-US" dirty="0"/>
            </a:br>
            <a:r>
              <a:rPr lang="en-US" dirty="0"/>
              <a:t>Constituting part of an affective self-regulatory loop we often see activated during reappraisal tasks and similar self-regulation research. </a:t>
            </a:r>
          </a:p>
          <a:p>
            <a:endParaRPr lang="en-US" dirty="0"/>
          </a:p>
          <a:p>
            <a:r>
              <a:rPr lang="en-US" dirty="0"/>
              <a:t>However, it’s important to note that again, these structures undergo significant change during development.</a:t>
            </a:r>
            <a:br>
              <a:rPr lang="en-US" dirty="0"/>
            </a:br>
            <a:br>
              <a:rPr lang="en-US" dirty="0"/>
            </a:br>
            <a:r>
              <a:rPr lang="en-US" dirty="0"/>
              <a:t>Animal research suggests that significant projections from the amygdala to the vmPFC may emerge much earlier than projections from the vmPFC to the amygdala</a:t>
            </a:r>
          </a:p>
          <a:p>
            <a:endParaRPr lang="en-US" dirty="0"/>
          </a:p>
          <a:p>
            <a:r>
              <a:rPr lang="en-US" dirty="0"/>
              <a:t>And that the quality of these connections once they do emerge only begin to resemble adult like qualities starting at age 10, with progress coming as the child develops.</a:t>
            </a:r>
          </a:p>
        </p:txBody>
      </p:sp>
      <p:sp>
        <p:nvSpPr>
          <p:cNvPr id="4" name="Slide Number Placeholder 3"/>
          <p:cNvSpPr>
            <a:spLocks noGrp="1"/>
          </p:cNvSpPr>
          <p:nvPr>
            <p:ph type="sldNum" sz="quarter" idx="5"/>
          </p:nvPr>
        </p:nvSpPr>
        <p:spPr/>
        <p:txBody>
          <a:bodyPr/>
          <a:lstStyle/>
          <a:p>
            <a:fld id="{133AEBC0-ADAA-46F6-8281-32DBEBB0CD4C}" type="slidenum">
              <a:rPr lang="en-US" smtClean="0"/>
              <a:t>24</a:t>
            </a:fld>
            <a:endParaRPr lang="en-US" dirty="0"/>
          </a:p>
        </p:txBody>
      </p:sp>
    </p:spTree>
    <p:extLst>
      <p:ext uri="{BB962C8B-B14F-4D97-AF65-F5344CB8AC3E}">
        <p14:creationId xmlns:p14="http://schemas.microsoft.com/office/powerpoint/2010/main" val="736018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seems pretty clear that we should expect to see differences in the self-regulatory or decision-making sphere, but the extent to which differences might exist even at preceding stages is still a little unclear. </a:t>
            </a:r>
          </a:p>
        </p:txBody>
      </p:sp>
      <p:sp>
        <p:nvSpPr>
          <p:cNvPr id="4" name="Slide Number Placeholder 3"/>
          <p:cNvSpPr>
            <a:spLocks noGrp="1"/>
          </p:cNvSpPr>
          <p:nvPr>
            <p:ph type="sldNum" sz="quarter" idx="5"/>
          </p:nvPr>
        </p:nvSpPr>
        <p:spPr/>
        <p:txBody>
          <a:bodyPr/>
          <a:lstStyle/>
          <a:p>
            <a:fld id="{133AEBC0-ADAA-46F6-8281-32DBEBB0CD4C}" type="slidenum">
              <a:rPr lang="en-US" smtClean="0"/>
              <a:t>25</a:t>
            </a:fld>
            <a:endParaRPr lang="en-US" dirty="0"/>
          </a:p>
        </p:txBody>
      </p:sp>
    </p:spTree>
    <p:extLst>
      <p:ext uri="{BB962C8B-B14F-4D97-AF65-F5344CB8AC3E}">
        <p14:creationId xmlns:p14="http://schemas.microsoft.com/office/powerpoint/2010/main" val="4155171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behavioral developmental literature may speak a little to this</a:t>
            </a:r>
            <a:br>
              <a:rPr lang="en-US" dirty="0"/>
            </a:br>
            <a:br>
              <a:rPr lang="en-US" dirty="0"/>
            </a:br>
            <a:r>
              <a:rPr lang="en-US" dirty="0"/>
              <a:t>We do know that affective expression</a:t>
            </a:r>
            <a:r>
              <a:rPr lang="en-US" baseline="0" dirty="0"/>
              <a:t> starts early </a:t>
            </a:r>
          </a:p>
          <a:p>
            <a:endParaRPr lang="en-US" baseline="0" dirty="0"/>
          </a:p>
          <a:p>
            <a:r>
              <a:rPr lang="en-US" baseline="0" dirty="0"/>
              <a:t>and that </a:t>
            </a:r>
            <a:r>
              <a:rPr lang="en-US" dirty="0"/>
              <a:t>the complexity of semantic expression </a:t>
            </a:r>
          </a:p>
          <a:p>
            <a:endParaRPr lang="en-US" dirty="0"/>
          </a:p>
          <a:p>
            <a:r>
              <a:rPr lang="en-US" dirty="0"/>
              <a:t>as</a:t>
            </a:r>
            <a:r>
              <a:rPr lang="en-US" baseline="0" dirty="0"/>
              <a:t> well as</a:t>
            </a:r>
            <a:r>
              <a:rPr lang="en-US" dirty="0"/>
              <a:t> the ability to recognize emotions in others increases with age through early development</a:t>
            </a:r>
          </a:p>
          <a:p>
            <a:endParaRPr lang="en-US" dirty="0"/>
          </a:p>
          <a:p>
            <a:r>
              <a:rPr lang="en-US" dirty="0"/>
              <a:t>(PAUSE)</a:t>
            </a:r>
          </a:p>
          <a:p>
            <a:endParaRPr lang="en-US" dirty="0"/>
          </a:p>
          <a:p>
            <a:r>
              <a:rPr lang="en-US" dirty="0"/>
              <a:t>These</a:t>
            </a:r>
            <a:r>
              <a:rPr lang="en-US" baseline="0" dirty="0"/>
              <a:t> gains seem to be moderated by the richness of one’s</a:t>
            </a:r>
            <a:r>
              <a:rPr lang="en-US" dirty="0"/>
              <a:t> social environment. </a:t>
            </a:r>
          </a:p>
          <a:p>
            <a:endParaRPr lang="en-US" dirty="0"/>
          </a:p>
          <a:p>
            <a:r>
              <a:rPr lang="en-US" dirty="0"/>
              <a:t>Kids that grow up within families and among peers that</a:t>
            </a:r>
            <a:r>
              <a:rPr lang="en-US" baseline="0" dirty="0"/>
              <a:t> give</a:t>
            </a:r>
            <a:r>
              <a:rPr lang="en-US" dirty="0"/>
              <a:t> greater prominence to affective expression </a:t>
            </a:r>
          </a:p>
          <a:p>
            <a:endParaRPr lang="en-US" dirty="0"/>
          </a:p>
          <a:p>
            <a:r>
              <a:rPr lang="en-US" dirty="0"/>
              <a:t>And</a:t>
            </a:r>
            <a:r>
              <a:rPr lang="en-US" baseline="0" dirty="0"/>
              <a:t> exposure to more complex</a:t>
            </a:r>
            <a:r>
              <a:rPr lang="en-US" dirty="0"/>
              <a:t> language tend to have more advanced emotion expression and labeling skills. </a:t>
            </a:r>
          </a:p>
          <a:p>
            <a:endParaRPr lang="en-US" dirty="0"/>
          </a:p>
          <a:p>
            <a:r>
              <a:rPr lang="en-US" dirty="0"/>
              <a:t>(PAUSE)</a:t>
            </a:r>
          </a:p>
          <a:p>
            <a:endParaRPr lang="en-US" dirty="0"/>
          </a:p>
          <a:p>
            <a:r>
              <a:rPr lang="en-US" dirty="0"/>
              <a:t>One of the proposed mechanisms is that these different mediums function to improve representations of affective information</a:t>
            </a:r>
          </a:p>
          <a:p>
            <a:endParaRPr lang="en-US" dirty="0"/>
          </a:p>
          <a:p>
            <a:r>
              <a:rPr lang="en-US" dirty="0"/>
              <a:t>and this notion largely comes from differentiation models of emotional development </a:t>
            </a:r>
          </a:p>
          <a:p>
            <a:endParaRPr lang="en-US" dirty="0"/>
          </a:p>
          <a:p>
            <a:r>
              <a:rPr lang="en-US" dirty="0"/>
              <a:t>which suggest that kids start out with relatively simplistic understandings of emotion </a:t>
            </a:r>
          </a:p>
          <a:p>
            <a:endParaRPr lang="en-US" dirty="0"/>
          </a:p>
          <a:p>
            <a:r>
              <a:rPr lang="en-US" dirty="0"/>
              <a:t>that fall pretty tightly along valence lines like Good and Bad or Positive and Negative </a:t>
            </a:r>
          </a:p>
          <a:p>
            <a:endParaRPr lang="en-US" dirty="0"/>
          </a:p>
          <a:p>
            <a:r>
              <a:rPr lang="en-US" dirty="0"/>
              <a:t>and grow progressively more nuanced and complex with age. </a:t>
            </a:r>
            <a:br>
              <a:rPr lang="en-US" dirty="0"/>
            </a:br>
            <a:br>
              <a:rPr lang="en-US" dirty="0"/>
            </a:br>
            <a:r>
              <a:rPr lang="en-US" dirty="0"/>
              <a:t>It should also be noted that the vmPFC has been implicated in these sorts of emotion differentiation in adults. </a:t>
            </a:r>
          </a:p>
        </p:txBody>
      </p:sp>
      <p:sp>
        <p:nvSpPr>
          <p:cNvPr id="4" name="Slide Number Placeholder 3"/>
          <p:cNvSpPr>
            <a:spLocks noGrp="1"/>
          </p:cNvSpPr>
          <p:nvPr>
            <p:ph type="sldNum" sz="quarter" idx="5"/>
          </p:nvPr>
        </p:nvSpPr>
        <p:spPr/>
        <p:txBody>
          <a:bodyPr/>
          <a:lstStyle/>
          <a:p>
            <a:fld id="{133AEBC0-ADAA-46F6-8281-32DBEBB0CD4C}" type="slidenum">
              <a:rPr lang="en-US" smtClean="0"/>
              <a:t>26</a:t>
            </a:fld>
            <a:endParaRPr lang="en-US" dirty="0"/>
          </a:p>
        </p:txBody>
      </p:sp>
    </p:spTree>
    <p:extLst>
      <p:ext uri="{BB962C8B-B14F-4D97-AF65-F5344CB8AC3E}">
        <p14:creationId xmlns:p14="http://schemas.microsoft.com/office/powerpoint/2010/main" val="2253863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it stands to reason that even beyond the obvious decision-making, self-regulatory differences between kids and adults, that we might see differences in how we represent affective information as well</a:t>
            </a:r>
          </a:p>
        </p:txBody>
      </p:sp>
      <p:sp>
        <p:nvSpPr>
          <p:cNvPr id="4" name="Slide Number Placeholder 3"/>
          <p:cNvSpPr>
            <a:spLocks noGrp="1"/>
          </p:cNvSpPr>
          <p:nvPr>
            <p:ph type="sldNum" sz="quarter" idx="5"/>
          </p:nvPr>
        </p:nvSpPr>
        <p:spPr/>
        <p:txBody>
          <a:bodyPr/>
          <a:lstStyle/>
          <a:p>
            <a:fld id="{133AEBC0-ADAA-46F6-8281-32DBEBB0CD4C}" type="slidenum">
              <a:rPr lang="en-US" smtClean="0"/>
              <a:t>27</a:t>
            </a:fld>
            <a:endParaRPr lang="en-US" dirty="0"/>
          </a:p>
        </p:txBody>
      </p:sp>
    </p:spTree>
    <p:extLst>
      <p:ext uri="{BB962C8B-B14F-4D97-AF65-F5344CB8AC3E}">
        <p14:creationId xmlns:p14="http://schemas.microsoft.com/office/powerpoint/2010/main" val="262198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the real question we wanted to explore was how similarly children and adults represent the same affective information. </a:t>
            </a:r>
            <a:br>
              <a:rPr lang="en-US" dirty="0"/>
            </a:br>
            <a:br>
              <a:rPr lang="en-US" dirty="0"/>
            </a:br>
            <a:r>
              <a:rPr lang="en-US" dirty="0"/>
              <a:t>If we had both groups, say, watch a film clip</a:t>
            </a:r>
          </a:p>
        </p:txBody>
      </p:sp>
      <p:sp>
        <p:nvSpPr>
          <p:cNvPr id="4" name="Slide Number Placeholder 3"/>
          <p:cNvSpPr>
            <a:spLocks noGrp="1"/>
          </p:cNvSpPr>
          <p:nvPr>
            <p:ph type="sldNum" sz="quarter" idx="5"/>
          </p:nvPr>
        </p:nvSpPr>
        <p:spPr/>
        <p:txBody>
          <a:bodyPr/>
          <a:lstStyle/>
          <a:p>
            <a:fld id="{133AEBC0-ADAA-46F6-8281-32DBEBB0CD4C}" type="slidenum">
              <a:rPr lang="en-US" smtClean="0"/>
              <a:t>28</a:t>
            </a:fld>
            <a:endParaRPr lang="en-US" dirty="0"/>
          </a:p>
        </p:txBody>
      </p:sp>
    </p:spTree>
    <p:extLst>
      <p:ext uri="{BB962C8B-B14F-4D97-AF65-F5344CB8AC3E}">
        <p14:creationId xmlns:p14="http://schemas.microsoft.com/office/powerpoint/2010/main" val="3134612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Wherein the environment, the affective materials, and other aspects of the experience were held constant </a:t>
            </a:r>
          </a:p>
        </p:txBody>
      </p:sp>
      <p:sp>
        <p:nvSpPr>
          <p:cNvPr id="4" name="Slide Number Placeholder 3"/>
          <p:cNvSpPr>
            <a:spLocks noGrp="1"/>
          </p:cNvSpPr>
          <p:nvPr>
            <p:ph type="sldNum" sz="quarter" idx="5"/>
          </p:nvPr>
        </p:nvSpPr>
        <p:spPr/>
        <p:txBody>
          <a:bodyPr/>
          <a:lstStyle/>
          <a:p>
            <a:fld id="{133AEBC0-ADAA-46F6-8281-32DBEBB0CD4C}" type="slidenum">
              <a:rPr lang="en-US" smtClean="0"/>
              <a:t>29</a:t>
            </a:fld>
            <a:endParaRPr lang="en-US" dirty="0"/>
          </a:p>
        </p:txBody>
      </p:sp>
    </p:spTree>
    <p:extLst>
      <p:ext uri="{BB962C8B-B14F-4D97-AF65-F5344CB8AC3E}">
        <p14:creationId xmlns:p14="http://schemas.microsoft.com/office/powerpoint/2010/main" val="3182509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Lucky for me, there was plenty of background noise there </a:t>
            </a:r>
          </a:p>
          <a:p>
            <a:endParaRPr lang="en-US" dirty="0"/>
          </a:p>
          <a:p>
            <a:r>
              <a:rPr lang="en-US" dirty="0"/>
              <a:t>With an Encanto themed birthday party right in the middle Of the park.</a:t>
            </a:r>
          </a:p>
          <a:p>
            <a:endParaRPr lang="en-US" dirty="0"/>
          </a:p>
          <a:p>
            <a:r>
              <a:rPr lang="en-US" dirty="0"/>
              <a:t>Not only was it </a:t>
            </a:r>
            <a:r>
              <a:rPr lang="en-US" dirty="0" err="1"/>
              <a:t>encanto</a:t>
            </a:r>
            <a:r>
              <a:rPr lang="en-US" dirty="0"/>
              <a:t> themed, </a:t>
            </a:r>
            <a:br>
              <a:rPr lang="en-US" dirty="0"/>
            </a:br>
            <a:br>
              <a:rPr lang="en-US" dirty="0"/>
            </a:br>
            <a:r>
              <a:rPr lang="en-US" dirty="0"/>
              <a:t>but they had a </a:t>
            </a:r>
            <a:r>
              <a:rPr lang="en-US" dirty="0" err="1"/>
              <a:t>mirabelle</a:t>
            </a:r>
            <a:r>
              <a:rPr lang="en-US" dirty="0"/>
              <a:t> impersonator there, </a:t>
            </a:r>
            <a:br>
              <a:rPr lang="en-US" dirty="0"/>
            </a:br>
            <a:br>
              <a:rPr lang="en-US" dirty="0"/>
            </a:br>
            <a:r>
              <a:rPr lang="en-US" dirty="0"/>
              <a:t>who is the main character of the movie, if you’re not familiar.</a:t>
            </a:r>
          </a:p>
        </p:txBody>
      </p:sp>
      <p:sp>
        <p:nvSpPr>
          <p:cNvPr id="4" name="Slide Number Placeholder 3"/>
          <p:cNvSpPr>
            <a:spLocks noGrp="1"/>
          </p:cNvSpPr>
          <p:nvPr>
            <p:ph type="sldNum" sz="quarter" idx="5"/>
          </p:nvPr>
        </p:nvSpPr>
        <p:spPr/>
        <p:txBody>
          <a:bodyPr/>
          <a:lstStyle/>
          <a:p>
            <a:fld id="{133AEBC0-ADAA-46F6-8281-32DBEBB0CD4C}" type="slidenum">
              <a:rPr lang="en-US" smtClean="0"/>
              <a:t>3</a:t>
            </a:fld>
            <a:endParaRPr lang="en-US" dirty="0"/>
          </a:p>
        </p:txBody>
      </p:sp>
    </p:spTree>
    <p:extLst>
      <p:ext uri="{BB962C8B-B14F-4D97-AF65-F5344CB8AC3E}">
        <p14:creationId xmlns:p14="http://schemas.microsoft.com/office/powerpoint/2010/main" val="1232594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Would we see similar patterns of neural activation between adults and children. Of course, there are a lot of ways someone could try to answer this question. </a:t>
            </a:r>
          </a:p>
        </p:txBody>
      </p:sp>
      <p:sp>
        <p:nvSpPr>
          <p:cNvPr id="4" name="Slide Number Placeholder 3"/>
          <p:cNvSpPr>
            <a:spLocks noGrp="1"/>
          </p:cNvSpPr>
          <p:nvPr>
            <p:ph type="sldNum" sz="quarter" idx="5"/>
          </p:nvPr>
        </p:nvSpPr>
        <p:spPr/>
        <p:txBody>
          <a:bodyPr/>
          <a:lstStyle/>
          <a:p>
            <a:fld id="{133AEBC0-ADAA-46F6-8281-32DBEBB0CD4C}" type="slidenum">
              <a:rPr lang="en-US" smtClean="0"/>
              <a:t>30</a:t>
            </a:fld>
            <a:endParaRPr lang="en-US" dirty="0"/>
          </a:p>
        </p:txBody>
      </p:sp>
    </p:spTree>
    <p:extLst>
      <p:ext uri="{BB962C8B-B14F-4D97-AF65-F5344CB8AC3E}">
        <p14:creationId xmlns:p14="http://schemas.microsoft.com/office/powerpoint/2010/main" val="1313872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more traditional study, we might identify a static, IAPS style stimuli set of affective images, </a:t>
            </a:r>
            <a:br>
              <a:rPr lang="en-US" dirty="0"/>
            </a:br>
            <a:br>
              <a:rPr lang="en-US" dirty="0"/>
            </a:br>
            <a:r>
              <a:rPr lang="en-US" dirty="0"/>
              <a:t>ask participants to view them and then examine unimodal activation in specific regions. </a:t>
            </a:r>
            <a:br>
              <a:rPr lang="en-US" dirty="0"/>
            </a:br>
            <a:br>
              <a:rPr lang="en-US" dirty="0"/>
            </a:br>
            <a:r>
              <a:rPr lang="en-US" dirty="0"/>
              <a:t>However this approach wouldn’t quite capture the nuance of affective representations. </a:t>
            </a:r>
            <a:br>
              <a:rPr lang="en-US" dirty="0"/>
            </a:br>
            <a:br>
              <a:rPr lang="en-US" dirty="0"/>
            </a:br>
            <a:r>
              <a:rPr lang="en-US" dirty="0"/>
              <a:t>That’s because affect can unfold and change over a </a:t>
            </a:r>
            <a:r>
              <a:rPr lang="en-US" dirty="0" err="1"/>
              <a:t>timecourse</a:t>
            </a:r>
            <a:r>
              <a:rPr lang="en-US" dirty="0"/>
              <a:t> through a very dynamic process, </a:t>
            </a:r>
            <a:br>
              <a:rPr lang="en-US" dirty="0"/>
            </a:br>
            <a:br>
              <a:rPr lang="en-US" dirty="0"/>
            </a:br>
            <a:r>
              <a:rPr lang="en-US" dirty="0"/>
              <a:t>affect is also attentive to multimodal experiences. You know, we’ve all seen a movie whose emotional impact was heighted by a very moving score underlying it.</a:t>
            </a:r>
            <a:br>
              <a:rPr lang="en-US" dirty="0"/>
            </a:br>
            <a:br>
              <a:rPr lang="en-US" dirty="0"/>
            </a:br>
            <a:r>
              <a:rPr lang="en-US" dirty="0"/>
              <a:t>Affective processes are also multidimensional and can be characterized by valence, intensity, dominance and a number of other characteristics. </a:t>
            </a:r>
            <a:br>
              <a:rPr lang="en-US" dirty="0"/>
            </a:br>
            <a:br>
              <a:rPr lang="en-US" dirty="0"/>
            </a:br>
            <a:r>
              <a:rPr lang="en-US" dirty="0"/>
              <a:t>Unfortunately, picture sets alone really don’t do a great job of capturing or representing some of these things</a:t>
            </a:r>
          </a:p>
        </p:txBody>
      </p:sp>
      <p:sp>
        <p:nvSpPr>
          <p:cNvPr id="4" name="Slide Number Placeholder 3"/>
          <p:cNvSpPr>
            <a:spLocks noGrp="1"/>
          </p:cNvSpPr>
          <p:nvPr>
            <p:ph type="sldNum" sz="quarter" idx="5"/>
          </p:nvPr>
        </p:nvSpPr>
        <p:spPr/>
        <p:txBody>
          <a:bodyPr/>
          <a:lstStyle/>
          <a:p>
            <a:fld id="{133AEBC0-ADAA-46F6-8281-32DBEBB0CD4C}" type="slidenum">
              <a:rPr lang="en-US" smtClean="0"/>
              <a:t>31</a:t>
            </a:fld>
            <a:endParaRPr lang="en-US" dirty="0"/>
          </a:p>
        </p:txBody>
      </p:sp>
    </p:spTree>
    <p:extLst>
      <p:ext uri="{BB962C8B-B14F-4D97-AF65-F5344CB8AC3E}">
        <p14:creationId xmlns:p14="http://schemas.microsoft.com/office/powerpoint/2010/main" val="2677383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reason, traditional unimodal stimuli can often run into this problem where researchers fail to elicit sufficient affective responses.</a:t>
            </a:r>
            <a:br>
              <a:rPr lang="en-US" dirty="0"/>
            </a:br>
            <a:br>
              <a:rPr lang="en-US" dirty="0"/>
            </a:br>
            <a:r>
              <a:rPr lang="en-US" dirty="0"/>
              <a:t>With recent advances in technical and computational resources, and plenty of pivotal studies that laid ground work for this </a:t>
            </a:r>
            <a:r>
              <a:rPr lang="en-US" dirty="0" err="1"/>
              <a:t>appraoch</a:t>
            </a:r>
            <a:r>
              <a:rPr lang="en-US" dirty="0"/>
              <a:t>, </a:t>
            </a:r>
            <a:br>
              <a:rPr lang="en-US" dirty="0"/>
            </a:br>
            <a:br>
              <a:rPr lang="en-US" dirty="0"/>
            </a:br>
            <a:r>
              <a:rPr lang="en-US" dirty="0"/>
              <a:t>movie stimuli are not only feasible to use, but also might yield more accurate affective representations. </a:t>
            </a:r>
          </a:p>
        </p:txBody>
      </p:sp>
      <p:sp>
        <p:nvSpPr>
          <p:cNvPr id="4" name="Slide Number Placeholder 3"/>
          <p:cNvSpPr>
            <a:spLocks noGrp="1"/>
          </p:cNvSpPr>
          <p:nvPr>
            <p:ph type="sldNum" sz="quarter" idx="5"/>
          </p:nvPr>
        </p:nvSpPr>
        <p:spPr/>
        <p:txBody>
          <a:bodyPr/>
          <a:lstStyle/>
          <a:p>
            <a:fld id="{133AEBC0-ADAA-46F6-8281-32DBEBB0CD4C}" type="slidenum">
              <a:rPr lang="en-US" smtClean="0"/>
              <a:t>32</a:t>
            </a:fld>
            <a:endParaRPr lang="en-US" dirty="0"/>
          </a:p>
        </p:txBody>
      </p:sp>
    </p:spTree>
    <p:extLst>
      <p:ext uri="{BB962C8B-B14F-4D97-AF65-F5344CB8AC3E}">
        <p14:creationId xmlns:p14="http://schemas.microsoft.com/office/powerpoint/2010/main" val="3470400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a dimension rich stimuli necessarily must be paired with an analytic approach that can capture the nuance in the pattern of neural changes that accompany it, which univariate approaches often fail to do.</a:t>
            </a:r>
            <a:br>
              <a:rPr lang="en-US" dirty="0"/>
            </a:br>
            <a:br>
              <a:rPr lang="en-US" dirty="0"/>
            </a:br>
            <a:r>
              <a:rPr lang="en-US" dirty="0"/>
              <a:t>When we simply average activation across voxels, treating each voxel as essentially interchangeable across time and space, we can fail to pickup on changes that are spatially or temporally specific.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The family of multivoxel pattern analysis approaches on the other hand are very good at picking up at these nuances in neural patterns. Representational similarity analysis specifically, highlights the influence of any number of stimuli features upon the resultant neural patterns one could observe across trials at the item level. </a:t>
            </a:r>
            <a:br>
              <a:rPr lang="en-US" dirty="0"/>
            </a:br>
            <a:br>
              <a:rPr lang="en-US" dirty="0"/>
            </a:br>
            <a:r>
              <a:rPr lang="en-US" dirty="0"/>
              <a:t>So, theoretically, if we I wanted to understand the degree to which items such as positive and negative valence seem to be represented in neural activation patterns, I could ask participants to watch a number of different positive and negative film clips, which act as trials, with variance around these common items and then I could examine how similar or dissimilar the resulting patterns were from one another. </a:t>
            </a:r>
            <a:br>
              <a:rPr lang="en-US" dirty="0"/>
            </a:br>
            <a:br>
              <a:rPr lang="en-US" dirty="0"/>
            </a:br>
            <a:r>
              <a:rPr lang="en-US" dirty="0"/>
              <a:t>Unfortunately, I don’t have a ton of time to get into RSA today, but I highly recommend Haroon </a:t>
            </a:r>
            <a:r>
              <a:rPr lang="en-US" dirty="0" err="1"/>
              <a:t>Popal’s</a:t>
            </a:r>
            <a:r>
              <a:rPr lang="en-US" dirty="0"/>
              <a:t> 2020 paper implementing RSA in social neuroscience, which is where I appreciatively stole these lovely figures from. </a:t>
            </a:r>
          </a:p>
        </p:txBody>
      </p:sp>
      <p:sp>
        <p:nvSpPr>
          <p:cNvPr id="4" name="Slide Number Placeholder 3"/>
          <p:cNvSpPr>
            <a:spLocks noGrp="1"/>
          </p:cNvSpPr>
          <p:nvPr>
            <p:ph type="sldNum" sz="quarter" idx="5"/>
          </p:nvPr>
        </p:nvSpPr>
        <p:spPr/>
        <p:txBody>
          <a:bodyPr/>
          <a:lstStyle/>
          <a:p>
            <a:fld id="{133AEBC0-ADAA-46F6-8281-32DBEBB0CD4C}" type="slidenum">
              <a:rPr lang="en-US" smtClean="0"/>
              <a:t>33</a:t>
            </a:fld>
            <a:endParaRPr lang="en-US" dirty="0"/>
          </a:p>
        </p:txBody>
      </p:sp>
    </p:spTree>
    <p:extLst>
      <p:ext uri="{BB962C8B-B14F-4D97-AF65-F5344CB8AC3E}">
        <p14:creationId xmlns:p14="http://schemas.microsoft.com/office/powerpoint/2010/main" val="11815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need to know right now though is that an RSA approach allows to us see with greater clarity </a:t>
            </a:r>
          </a:p>
          <a:p>
            <a:endParaRPr lang="en-US" dirty="0"/>
          </a:p>
          <a:p>
            <a:r>
              <a:rPr lang="en-US" dirty="0"/>
              <a:t>how similar representations of otherwise intangible properties are across different groups of people. </a:t>
            </a:r>
          </a:p>
          <a:p>
            <a:endParaRPr lang="en-US" dirty="0"/>
          </a:p>
          <a:p>
            <a:r>
              <a:rPr lang="en-US" dirty="0"/>
              <a:t>(PAUSE)</a:t>
            </a:r>
          </a:p>
          <a:p>
            <a:endParaRPr lang="en-US" dirty="0"/>
          </a:p>
          <a:p>
            <a:r>
              <a:rPr lang="en-US" dirty="0"/>
              <a:t>So if we could show different videos containing positive, negative, and neutral affective information</a:t>
            </a:r>
          </a:p>
          <a:p>
            <a:endParaRPr lang="en-US" dirty="0"/>
          </a:p>
          <a:p>
            <a:r>
              <a:rPr lang="en-US" dirty="0"/>
              <a:t>to adults and children </a:t>
            </a:r>
          </a:p>
          <a:p>
            <a:endParaRPr lang="en-US" dirty="0"/>
          </a:p>
          <a:p>
            <a:r>
              <a:rPr lang="en-US" dirty="0"/>
              <a:t>while they sit in an MRI machine</a:t>
            </a:r>
          </a:p>
          <a:p>
            <a:endParaRPr lang="en-US" dirty="0"/>
          </a:p>
          <a:p>
            <a:r>
              <a:rPr lang="en-US" dirty="0"/>
              <a:t>(PAUSE)</a:t>
            </a:r>
          </a:p>
          <a:p>
            <a:endParaRPr lang="en-US" dirty="0"/>
          </a:p>
          <a:p>
            <a:r>
              <a:rPr lang="en-US" dirty="0"/>
              <a:t>we could apply an RSA approach to their data and explore how similarly they were representing that information</a:t>
            </a:r>
          </a:p>
          <a:p>
            <a:endParaRPr lang="en-US" dirty="0"/>
          </a:p>
          <a:p>
            <a:r>
              <a:rPr lang="en-US" dirty="0"/>
              <a:t>and that's exactly what we did in our recent study.</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34</a:t>
            </a:fld>
            <a:endParaRPr lang="en-US" dirty="0"/>
          </a:p>
        </p:txBody>
      </p:sp>
    </p:spTree>
    <p:extLst>
      <p:ext uri="{BB962C8B-B14F-4D97-AF65-F5344CB8AC3E}">
        <p14:creationId xmlns:p14="http://schemas.microsoft.com/office/powerpoint/2010/main" val="3647295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pre-existing dataset originally collected by Susan Perlman and her team, </a:t>
            </a:r>
          </a:p>
          <a:p>
            <a:endParaRPr lang="en-US" dirty="0"/>
          </a:p>
          <a:p>
            <a:r>
              <a:rPr lang="en-US" dirty="0"/>
              <a:t>That includes 57 participants that were either children between the ages of 4 and 10, </a:t>
            </a:r>
          </a:p>
          <a:p>
            <a:endParaRPr lang="en-US" dirty="0"/>
          </a:p>
          <a:p>
            <a:r>
              <a:rPr lang="en-US" dirty="0"/>
              <a:t>or adults between the ages of 20 and 44 </a:t>
            </a:r>
          </a:p>
          <a:p>
            <a:endParaRPr lang="en-US" dirty="0"/>
          </a:p>
          <a:p>
            <a:r>
              <a:rPr lang="en-US" dirty="0"/>
              <a:t>who passively viewed video stimuli within the context of fMRI</a:t>
            </a:r>
          </a:p>
        </p:txBody>
      </p:sp>
      <p:sp>
        <p:nvSpPr>
          <p:cNvPr id="4" name="Slide Number Placeholder 3"/>
          <p:cNvSpPr>
            <a:spLocks noGrp="1"/>
          </p:cNvSpPr>
          <p:nvPr>
            <p:ph type="sldNum" sz="quarter" idx="5"/>
          </p:nvPr>
        </p:nvSpPr>
        <p:spPr/>
        <p:txBody>
          <a:bodyPr/>
          <a:lstStyle/>
          <a:p>
            <a:fld id="{133AEBC0-ADAA-46F6-8281-32DBEBB0CD4C}" type="slidenum">
              <a:rPr lang="en-US" smtClean="0"/>
              <a:t>35</a:t>
            </a:fld>
            <a:endParaRPr lang="en-US" dirty="0"/>
          </a:p>
        </p:txBody>
      </p:sp>
    </p:spTree>
    <p:extLst>
      <p:ext uri="{BB962C8B-B14F-4D97-AF65-F5344CB8AC3E}">
        <p14:creationId xmlns:p14="http://schemas.microsoft.com/office/powerpoint/2010/main" val="2895183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 consisted of 24 clips from popular movies </a:t>
            </a:r>
          </a:p>
          <a:p>
            <a:endParaRPr lang="en-US" dirty="0"/>
          </a:p>
          <a:p>
            <a:r>
              <a:rPr lang="en-US" dirty="0"/>
              <a:t>that were evenly divided into positive, negative, and neutral valence categories. </a:t>
            </a:r>
          </a:p>
          <a:p>
            <a:endParaRPr lang="en-US" dirty="0"/>
          </a:p>
          <a:p>
            <a:r>
              <a:rPr lang="en-US" dirty="0"/>
              <a:t>(PAUSE)</a:t>
            </a:r>
          </a:p>
          <a:p>
            <a:endParaRPr lang="en-US" dirty="0"/>
          </a:p>
          <a:p>
            <a:r>
              <a:rPr lang="en-US" dirty="0"/>
              <a:t>Clips contained both animated and live action movies,  </a:t>
            </a:r>
          </a:p>
          <a:p>
            <a:endParaRPr lang="en-US" dirty="0"/>
          </a:p>
          <a:p>
            <a:r>
              <a:rPr lang="en-US" dirty="0"/>
              <a:t>anthropomorphic and human characters  </a:t>
            </a:r>
          </a:p>
          <a:p>
            <a:endParaRPr lang="en-US" dirty="0"/>
          </a:p>
          <a:p>
            <a:r>
              <a:rPr lang="en-US" dirty="0"/>
              <a:t>and spanned a long time period, with release dates from 1939 to 2011. </a:t>
            </a:r>
          </a:p>
          <a:p>
            <a:endParaRPr lang="en-US" dirty="0"/>
          </a:p>
          <a:p>
            <a:r>
              <a:rPr lang="en-US" dirty="0"/>
              <a:t>In total, participants were exposed to about 20 minutes of continuous stimuli</a:t>
            </a:r>
          </a:p>
          <a:p>
            <a:endParaRPr lang="en-US" dirty="0"/>
          </a:p>
          <a:p>
            <a:r>
              <a:rPr lang="en-US" dirty="0"/>
              <a:t>(PAUSE)</a:t>
            </a:r>
          </a:p>
          <a:p>
            <a:endParaRPr lang="en-US" dirty="0"/>
          </a:p>
          <a:p>
            <a:r>
              <a:rPr lang="en-US" dirty="0"/>
              <a:t>So, again, we have a high volume of stimuli with a lot of variability surrounding a few core common traits.</a:t>
            </a:r>
          </a:p>
        </p:txBody>
      </p:sp>
      <p:sp>
        <p:nvSpPr>
          <p:cNvPr id="4" name="Slide Number Placeholder 3"/>
          <p:cNvSpPr>
            <a:spLocks noGrp="1"/>
          </p:cNvSpPr>
          <p:nvPr>
            <p:ph type="sldNum" sz="quarter" idx="5"/>
          </p:nvPr>
        </p:nvSpPr>
        <p:spPr/>
        <p:txBody>
          <a:bodyPr/>
          <a:lstStyle/>
          <a:p>
            <a:fld id="{133AEBC0-ADAA-46F6-8281-32DBEBB0CD4C}" type="slidenum">
              <a:rPr lang="en-US" smtClean="0"/>
              <a:t>36</a:t>
            </a:fld>
            <a:endParaRPr lang="en-US" dirty="0"/>
          </a:p>
        </p:txBody>
      </p:sp>
    </p:spTree>
    <p:extLst>
      <p:ext uri="{BB962C8B-B14F-4D97-AF65-F5344CB8AC3E}">
        <p14:creationId xmlns:p14="http://schemas.microsoft.com/office/powerpoint/2010/main" val="1303485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wanted to test a few hypotheses with this setup </a:t>
            </a:r>
            <a:br>
              <a:rPr lang="en-US" dirty="0"/>
            </a:br>
            <a:br>
              <a:rPr lang="en-US" dirty="0"/>
            </a:br>
            <a:r>
              <a:rPr lang="en-US" dirty="0"/>
              <a:t>First is what I would consider general complexity. </a:t>
            </a:r>
            <a:br>
              <a:rPr lang="en-US" dirty="0"/>
            </a:br>
            <a:br>
              <a:rPr lang="en-US" dirty="0"/>
            </a:br>
            <a:r>
              <a:rPr lang="en-US" dirty="0"/>
              <a:t>Because from the behavioral research, </a:t>
            </a:r>
            <a:br>
              <a:rPr lang="en-US" dirty="0"/>
            </a:br>
            <a:br>
              <a:rPr lang="en-US" dirty="0"/>
            </a:br>
            <a:r>
              <a:rPr lang="en-US" dirty="0"/>
              <a:t>we know that expressions of affect grow more nuanced as children age, </a:t>
            </a:r>
            <a:br>
              <a:rPr lang="en-US" dirty="0"/>
            </a:br>
            <a:br>
              <a:rPr lang="en-US" dirty="0"/>
            </a:br>
            <a:r>
              <a:rPr lang="en-US" dirty="0"/>
              <a:t>we should expect to see that neural representations among children are generally more similar to one another than are adults</a:t>
            </a:r>
          </a:p>
        </p:txBody>
      </p:sp>
      <p:sp>
        <p:nvSpPr>
          <p:cNvPr id="4" name="Slide Number Placeholder 3"/>
          <p:cNvSpPr>
            <a:spLocks noGrp="1"/>
          </p:cNvSpPr>
          <p:nvPr>
            <p:ph type="sldNum" sz="quarter" idx="5"/>
          </p:nvPr>
        </p:nvSpPr>
        <p:spPr/>
        <p:txBody>
          <a:bodyPr/>
          <a:lstStyle/>
          <a:p>
            <a:fld id="{133AEBC0-ADAA-46F6-8281-32DBEBB0CD4C}" type="slidenum">
              <a:rPr lang="en-US" smtClean="0"/>
              <a:t>37</a:t>
            </a:fld>
            <a:endParaRPr lang="en-US" dirty="0"/>
          </a:p>
        </p:txBody>
      </p:sp>
    </p:spTree>
    <p:extLst>
      <p:ext uri="{BB962C8B-B14F-4D97-AF65-F5344CB8AC3E}">
        <p14:creationId xmlns:p14="http://schemas.microsoft.com/office/powerpoint/2010/main" val="1554554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focused on three regions relevant to our question:  </a:t>
            </a:r>
          </a:p>
          <a:p>
            <a:endParaRPr lang="en-US" dirty="0"/>
          </a:p>
          <a:p>
            <a:r>
              <a:rPr lang="en-US" dirty="0"/>
              <a:t>the Amygdala,  the nucleus accumbens </a:t>
            </a:r>
          </a:p>
          <a:p>
            <a:endParaRPr lang="en-US" dirty="0"/>
          </a:p>
          <a:p>
            <a:r>
              <a:rPr lang="en-US" dirty="0"/>
              <a:t>and the ventromedial prefrontal cortex. </a:t>
            </a:r>
          </a:p>
          <a:p>
            <a:endParaRPr lang="en-US" dirty="0"/>
          </a:p>
          <a:p>
            <a:r>
              <a:rPr lang="en-US" dirty="0"/>
              <a:t>(PAUSE)</a:t>
            </a:r>
          </a:p>
          <a:p>
            <a:endParaRPr lang="en-US" dirty="0"/>
          </a:p>
          <a:p>
            <a:r>
              <a:rPr lang="en-US" dirty="0"/>
              <a:t>We defined our amygdala and nucleus accumbens ROIs using the masks contained within the Harvard-Oxford subcortical atlas, </a:t>
            </a:r>
          </a:p>
          <a:p>
            <a:endParaRPr lang="en-US" dirty="0"/>
          </a:p>
          <a:p>
            <a:r>
              <a:rPr lang="en-US" dirty="0"/>
              <a:t>but used a 10mm diameter activation-centered isotropic kernel to define the vmPFC. </a:t>
            </a:r>
          </a:p>
          <a:p>
            <a:endParaRPr lang="en-US" dirty="0"/>
          </a:p>
          <a:p>
            <a:r>
              <a:rPr lang="en-US" dirty="0"/>
              <a:t>(PAUSE)</a:t>
            </a:r>
          </a:p>
          <a:p>
            <a:endParaRPr lang="en-US" dirty="0"/>
          </a:p>
          <a:p>
            <a:r>
              <a:rPr lang="en-US" dirty="0"/>
              <a:t>The mask centered on coordinates identified in a metaanalyses by the Kable lab</a:t>
            </a:r>
          </a:p>
          <a:p>
            <a:endParaRPr lang="en-US" dirty="0"/>
          </a:p>
          <a:p>
            <a:r>
              <a:rPr lang="en-US" dirty="0"/>
              <a:t>as the most common center of consistent vmPFC activation during studies of subjective valuation.</a:t>
            </a:r>
          </a:p>
        </p:txBody>
      </p:sp>
      <p:sp>
        <p:nvSpPr>
          <p:cNvPr id="4" name="Slide Number Placeholder 3"/>
          <p:cNvSpPr>
            <a:spLocks noGrp="1"/>
          </p:cNvSpPr>
          <p:nvPr>
            <p:ph type="sldNum" sz="quarter" idx="5"/>
          </p:nvPr>
        </p:nvSpPr>
        <p:spPr/>
        <p:txBody>
          <a:bodyPr/>
          <a:lstStyle/>
          <a:p>
            <a:fld id="{133AEBC0-ADAA-46F6-8281-32DBEBB0CD4C}" type="slidenum">
              <a:rPr lang="en-US" smtClean="0"/>
              <a:t>38</a:t>
            </a:fld>
            <a:endParaRPr lang="en-US" dirty="0"/>
          </a:p>
        </p:txBody>
      </p:sp>
    </p:spTree>
    <p:extLst>
      <p:ext uri="{BB962C8B-B14F-4D97-AF65-F5344CB8AC3E}">
        <p14:creationId xmlns:p14="http://schemas.microsoft.com/office/powerpoint/2010/main" val="35045090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we found for the main effect of age in our mixed effects models was that children did generate greater pattern similarity in response to these affectively valenced stimuli relative to adults,</a:t>
            </a:r>
            <a:br>
              <a:rPr lang="en-US" dirty="0"/>
            </a:br>
            <a:br>
              <a:rPr lang="en-US" dirty="0"/>
            </a:br>
            <a:r>
              <a:rPr lang="en-US" dirty="0"/>
              <a:t>Or in other words, the neural patterns that adults generated were similar to one another than the patterns that children had generated. </a:t>
            </a:r>
            <a:br>
              <a:rPr lang="en-US" dirty="0"/>
            </a:br>
            <a:br>
              <a:rPr lang="en-US" dirty="0"/>
            </a:br>
            <a:r>
              <a:rPr lang="en-US" dirty="0"/>
              <a:t>What we think this suggests is that affective developmental differences can be observed in complex neural patterns. </a:t>
            </a:r>
            <a:br>
              <a:rPr lang="en-US" dirty="0"/>
            </a:br>
            <a:br>
              <a:rPr lang="en-US" dirty="0"/>
            </a:br>
            <a:r>
              <a:rPr lang="en-US" dirty="0"/>
              <a:t>But we can get much more specific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AEBC0-ADAA-46F6-8281-32DBEBB0CD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90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impersonator was there, </a:t>
            </a:r>
            <a:br>
              <a:rPr lang="en-US" dirty="0"/>
            </a:br>
            <a:endParaRPr lang="en-US" dirty="0"/>
          </a:p>
          <a:p>
            <a:r>
              <a:rPr lang="en-US" dirty="0"/>
              <a:t>the kids were cheering, </a:t>
            </a:r>
            <a:br>
              <a:rPr lang="en-US" dirty="0"/>
            </a:br>
            <a:endParaRPr lang="en-US" dirty="0"/>
          </a:p>
          <a:p>
            <a:r>
              <a:rPr lang="en-US" dirty="0"/>
              <a:t>parents were socializing, </a:t>
            </a:r>
          </a:p>
          <a:p>
            <a:endParaRPr lang="en-US" dirty="0"/>
          </a:p>
          <a:p>
            <a:r>
              <a:rPr lang="en-US" dirty="0"/>
              <a:t>It seemed like everyone was having a great time</a:t>
            </a:r>
          </a:p>
        </p:txBody>
      </p:sp>
      <p:sp>
        <p:nvSpPr>
          <p:cNvPr id="4" name="Slide Number Placeholder 3"/>
          <p:cNvSpPr>
            <a:spLocks noGrp="1"/>
          </p:cNvSpPr>
          <p:nvPr>
            <p:ph type="sldNum" sz="quarter" idx="5"/>
          </p:nvPr>
        </p:nvSpPr>
        <p:spPr/>
        <p:txBody>
          <a:bodyPr/>
          <a:lstStyle/>
          <a:p>
            <a:fld id="{133AEBC0-ADAA-46F6-8281-32DBEBB0CD4C}" type="slidenum">
              <a:rPr lang="en-US" smtClean="0"/>
              <a:t>4</a:t>
            </a:fld>
            <a:endParaRPr lang="en-US" dirty="0"/>
          </a:p>
        </p:txBody>
      </p:sp>
    </p:spTree>
    <p:extLst>
      <p:ext uri="{BB962C8B-B14F-4D97-AF65-F5344CB8AC3E}">
        <p14:creationId xmlns:p14="http://schemas.microsoft.com/office/powerpoint/2010/main" val="3085521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upon our first hypothesis we wanted to explore intra-valence differentiation across ages</a:t>
            </a:r>
            <a:br>
              <a:rPr lang="en-US" dirty="0"/>
            </a:br>
            <a:br>
              <a:rPr lang="en-US" dirty="0"/>
            </a:br>
            <a:r>
              <a:rPr lang="en-US" dirty="0"/>
              <a:t>Researchers have theorized that children generate representations of affect that fall pretty strongly along valence lines, </a:t>
            </a:r>
          </a:p>
          <a:p>
            <a:endParaRPr lang="en-US" dirty="0"/>
          </a:p>
          <a:p>
            <a:r>
              <a:rPr lang="en-US" dirty="0"/>
              <a:t>while the complexity of affective representations in adulthood </a:t>
            </a:r>
          </a:p>
          <a:p>
            <a:endParaRPr lang="en-US" dirty="0"/>
          </a:p>
          <a:p>
            <a:r>
              <a:rPr lang="en-US" dirty="0"/>
              <a:t>Might render valence to be an insufficient framework to apply to adult representations.</a:t>
            </a:r>
          </a:p>
        </p:txBody>
      </p:sp>
      <p:sp>
        <p:nvSpPr>
          <p:cNvPr id="4" name="Slide Number Placeholder 3"/>
          <p:cNvSpPr>
            <a:spLocks noGrp="1"/>
          </p:cNvSpPr>
          <p:nvPr>
            <p:ph type="sldNum" sz="quarter" idx="5"/>
          </p:nvPr>
        </p:nvSpPr>
        <p:spPr/>
        <p:txBody>
          <a:bodyPr/>
          <a:lstStyle/>
          <a:p>
            <a:fld id="{133AEBC0-ADAA-46F6-8281-32DBEBB0CD4C}" type="slidenum">
              <a:rPr lang="en-US" smtClean="0"/>
              <a:t>40</a:t>
            </a:fld>
            <a:endParaRPr lang="en-US" dirty="0"/>
          </a:p>
        </p:txBody>
      </p:sp>
    </p:spTree>
    <p:extLst>
      <p:ext uri="{BB962C8B-B14F-4D97-AF65-F5344CB8AC3E}">
        <p14:creationId xmlns:p14="http://schemas.microsoft.com/office/powerpoint/2010/main" val="4415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interaction between valence and age in our mixed effects models, we actually found support for this notion. </a:t>
            </a:r>
            <a:br>
              <a:rPr lang="en-US" dirty="0"/>
            </a:br>
            <a:br>
              <a:rPr lang="en-US" dirty="0"/>
            </a:br>
            <a:r>
              <a:rPr lang="en-US" dirty="0"/>
              <a:t>On the X axis, we have our age groups, </a:t>
            </a:r>
          </a:p>
          <a:p>
            <a:endParaRPr lang="en-US" dirty="0"/>
          </a:p>
          <a:p>
            <a:r>
              <a:rPr lang="en-US" dirty="0"/>
              <a:t>on the y axis we have our correlative values, </a:t>
            </a:r>
            <a:br>
              <a:rPr lang="en-US" dirty="0"/>
            </a:br>
            <a:br>
              <a:rPr lang="en-US" dirty="0"/>
            </a:br>
            <a:r>
              <a:rPr lang="en-US" dirty="0"/>
              <a:t>and orange, green, and yellow for negative, positive and neutral valences respectively</a:t>
            </a:r>
          </a:p>
          <a:p>
            <a:endParaRPr lang="en-US" dirty="0"/>
          </a:p>
          <a:p>
            <a:r>
              <a:rPr lang="en-US" dirty="0"/>
              <a:t>so higher values mean that the patterns we observed were more similar to each other, </a:t>
            </a:r>
          </a:p>
          <a:p>
            <a:endParaRPr lang="en-US" dirty="0"/>
          </a:p>
          <a:p>
            <a:r>
              <a:rPr lang="en-US" dirty="0"/>
              <a:t>and lower values mean that they were less similar to each other within that specific Age / Valence group. </a:t>
            </a:r>
          </a:p>
          <a:p>
            <a:endParaRPr lang="en-US" dirty="0"/>
          </a:p>
          <a:p>
            <a:r>
              <a:rPr lang="en-US" dirty="0"/>
              <a:t>And lastly, we have valence as our moderator with relevant key over to the right. </a:t>
            </a:r>
          </a:p>
        </p:txBody>
      </p:sp>
      <p:sp>
        <p:nvSpPr>
          <p:cNvPr id="4" name="Slide Number Placeholder 3"/>
          <p:cNvSpPr>
            <a:spLocks noGrp="1"/>
          </p:cNvSpPr>
          <p:nvPr>
            <p:ph type="sldNum" sz="quarter" idx="5"/>
          </p:nvPr>
        </p:nvSpPr>
        <p:spPr/>
        <p:txBody>
          <a:bodyPr/>
          <a:lstStyle/>
          <a:p>
            <a:fld id="{133AEBC0-ADAA-46F6-8281-32DBEBB0CD4C}" type="slidenum">
              <a:rPr lang="en-US" smtClean="0"/>
              <a:t>41</a:t>
            </a:fld>
            <a:endParaRPr lang="en-US" dirty="0"/>
          </a:p>
        </p:txBody>
      </p:sp>
    </p:spTree>
    <p:extLst>
      <p:ext uri="{BB962C8B-B14F-4D97-AF65-F5344CB8AC3E}">
        <p14:creationId xmlns:p14="http://schemas.microsoft.com/office/powerpoint/2010/main" val="3017587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see no differences among adults by valence</a:t>
            </a:r>
          </a:p>
          <a:p>
            <a:endParaRPr lang="en-US" dirty="0"/>
          </a:p>
          <a:p>
            <a:r>
              <a:rPr lang="en-US" dirty="0"/>
              <a:t>This is in line with what we suspect, that valence might not be as appropriate of a heuristic or model for adults, being too general</a:t>
            </a:r>
          </a:p>
        </p:txBody>
      </p:sp>
      <p:sp>
        <p:nvSpPr>
          <p:cNvPr id="4" name="Slide Number Placeholder 3"/>
          <p:cNvSpPr>
            <a:spLocks noGrp="1"/>
          </p:cNvSpPr>
          <p:nvPr>
            <p:ph type="sldNum" sz="quarter" idx="5"/>
          </p:nvPr>
        </p:nvSpPr>
        <p:spPr/>
        <p:txBody>
          <a:bodyPr/>
          <a:lstStyle/>
          <a:p>
            <a:fld id="{133AEBC0-ADAA-46F6-8281-32DBEBB0CD4C}" type="slidenum">
              <a:rPr lang="en-US" smtClean="0"/>
              <a:t>42</a:t>
            </a:fld>
            <a:endParaRPr lang="en-US" dirty="0"/>
          </a:p>
        </p:txBody>
      </p:sp>
    </p:spTree>
    <p:extLst>
      <p:ext uri="{BB962C8B-B14F-4D97-AF65-F5344CB8AC3E}">
        <p14:creationId xmlns:p14="http://schemas.microsoft.com/office/powerpoint/2010/main" val="370615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children, we do see differences between negative and positive and positive and neutral,</a:t>
            </a:r>
          </a:p>
          <a:p>
            <a:endParaRPr lang="en-US" dirty="0"/>
          </a:p>
          <a:p>
            <a:r>
              <a:rPr lang="en-US" dirty="0"/>
              <a:t>But interestingly enough not positive and neutral</a:t>
            </a:r>
          </a:p>
          <a:p>
            <a:endParaRPr lang="en-US" dirty="0"/>
          </a:p>
          <a:p>
            <a:r>
              <a:rPr lang="en-US" dirty="0"/>
              <a:t>This difference could be a product of the prominence a lot of negatively valenced events demonstrate</a:t>
            </a:r>
          </a:p>
          <a:p>
            <a:endParaRPr lang="en-US" dirty="0"/>
          </a:p>
          <a:p>
            <a:r>
              <a:rPr lang="en-US" dirty="0"/>
              <a:t>Especially in moral domains for children. </a:t>
            </a:r>
          </a:p>
        </p:txBody>
      </p:sp>
      <p:sp>
        <p:nvSpPr>
          <p:cNvPr id="4" name="Slide Number Placeholder 3"/>
          <p:cNvSpPr>
            <a:spLocks noGrp="1"/>
          </p:cNvSpPr>
          <p:nvPr>
            <p:ph type="sldNum" sz="quarter" idx="5"/>
          </p:nvPr>
        </p:nvSpPr>
        <p:spPr/>
        <p:txBody>
          <a:bodyPr/>
          <a:lstStyle/>
          <a:p>
            <a:fld id="{133AEBC0-ADAA-46F6-8281-32DBEBB0CD4C}" type="slidenum">
              <a:rPr lang="en-US" smtClean="0"/>
              <a:t>43</a:t>
            </a:fld>
            <a:endParaRPr lang="en-US" dirty="0"/>
          </a:p>
        </p:txBody>
      </p:sp>
    </p:spTree>
    <p:extLst>
      <p:ext uri="{BB962C8B-B14F-4D97-AF65-F5344CB8AC3E}">
        <p14:creationId xmlns:p14="http://schemas.microsoft.com/office/powerpoint/2010/main" val="32055958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most important, </a:t>
            </a:r>
          </a:p>
          <a:p>
            <a:endParaRPr lang="en-US" dirty="0"/>
          </a:p>
          <a:p>
            <a:r>
              <a:rPr lang="en-US" dirty="0"/>
              <a:t>We see that both positive and negative, but not netural valenced stimuli,</a:t>
            </a:r>
          </a:p>
          <a:p>
            <a:endParaRPr lang="en-US" dirty="0"/>
          </a:p>
          <a:p>
            <a:r>
              <a:rPr lang="en-US" dirty="0"/>
              <a:t>Generated greater pattern similarity in children relative to adults,</a:t>
            </a:r>
          </a:p>
          <a:p>
            <a:endParaRPr lang="en-US" dirty="0"/>
          </a:p>
          <a:p>
            <a:r>
              <a:rPr lang="en-US" dirty="0"/>
              <a:t>Again which suggests that children are representing negative things pretty similarity to other negative things</a:t>
            </a:r>
          </a:p>
          <a:p>
            <a:endParaRPr lang="en-US" dirty="0"/>
          </a:p>
          <a:p>
            <a:r>
              <a:rPr lang="en-US" dirty="0"/>
              <a:t>And positive things pretty similarity to other positive things, </a:t>
            </a:r>
          </a:p>
          <a:p>
            <a:endParaRPr lang="en-US" dirty="0"/>
          </a:p>
          <a:p>
            <a:r>
              <a:rPr lang="en-US" dirty="0"/>
              <a:t>And not differentiating as much nuance as their adult counterparts seem to be doing </a:t>
            </a:r>
          </a:p>
        </p:txBody>
      </p:sp>
      <p:sp>
        <p:nvSpPr>
          <p:cNvPr id="4" name="Slide Number Placeholder 3"/>
          <p:cNvSpPr>
            <a:spLocks noGrp="1"/>
          </p:cNvSpPr>
          <p:nvPr>
            <p:ph type="sldNum" sz="quarter" idx="5"/>
          </p:nvPr>
        </p:nvSpPr>
        <p:spPr/>
        <p:txBody>
          <a:bodyPr/>
          <a:lstStyle/>
          <a:p>
            <a:fld id="{133AEBC0-ADAA-46F6-8281-32DBEBB0CD4C}" type="slidenum">
              <a:rPr lang="en-US" smtClean="0"/>
              <a:t>44</a:t>
            </a:fld>
            <a:endParaRPr lang="en-US" dirty="0"/>
          </a:p>
        </p:txBody>
      </p:sp>
    </p:spTree>
    <p:extLst>
      <p:ext uri="{BB962C8B-B14F-4D97-AF65-F5344CB8AC3E}">
        <p14:creationId xmlns:p14="http://schemas.microsoft.com/office/powerpoint/2010/main" val="1382458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because of the profound functional and connective prefrontal developments, </a:t>
            </a:r>
          </a:p>
          <a:p>
            <a:endParaRPr lang="en-US" dirty="0"/>
          </a:p>
          <a:p>
            <a:r>
              <a:rPr lang="en-US" dirty="0"/>
              <a:t>relative to subcortical developments, </a:t>
            </a:r>
          </a:p>
          <a:p>
            <a:endParaRPr lang="en-US" dirty="0"/>
          </a:p>
          <a:p>
            <a:r>
              <a:rPr lang="en-US" dirty="0"/>
              <a:t>we expected to see an interaction</a:t>
            </a:r>
          </a:p>
          <a:p>
            <a:endParaRPr lang="en-US" dirty="0"/>
          </a:p>
          <a:p>
            <a:r>
              <a:rPr lang="en-US" dirty="0"/>
              <a:t>Such that the difference in pattern similarity between child prefrontal and subcortical regions </a:t>
            </a:r>
          </a:p>
          <a:p>
            <a:endParaRPr lang="en-US" dirty="0"/>
          </a:p>
          <a:p>
            <a:r>
              <a:rPr lang="en-US" dirty="0"/>
              <a:t>should be greater than the difference between adult prefrontal and subcortical regions.</a:t>
            </a:r>
          </a:p>
          <a:p>
            <a:endParaRPr lang="en-US" dirty="0"/>
          </a:p>
          <a:p>
            <a:r>
              <a:rPr lang="en-US" dirty="0"/>
              <a:t>(PAUSE)</a:t>
            </a:r>
          </a:p>
          <a:p>
            <a:endParaRPr lang="en-US" dirty="0"/>
          </a:p>
          <a:p>
            <a:r>
              <a:rPr lang="en-US" dirty="0"/>
              <a:t>And of course, we take this to be a sign that adults are demonstrating greater ability in that post-representation assessment stage.</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45</a:t>
            </a:fld>
            <a:endParaRPr lang="en-US" dirty="0"/>
          </a:p>
        </p:txBody>
      </p:sp>
    </p:spTree>
    <p:extLst>
      <p:ext uri="{BB962C8B-B14F-4D97-AF65-F5344CB8AC3E}">
        <p14:creationId xmlns:p14="http://schemas.microsoft.com/office/powerpoint/2010/main" val="1140590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again have our age groups on the X axis </a:t>
            </a:r>
            <a:br>
              <a:rPr lang="en-US" dirty="0"/>
            </a:br>
            <a:endParaRPr lang="en-US" dirty="0"/>
          </a:p>
          <a:p>
            <a:r>
              <a:rPr lang="en-US" dirty="0"/>
              <a:t>on the y axis we have our correlative values, </a:t>
            </a:r>
          </a:p>
          <a:p>
            <a:endParaRPr lang="en-US" dirty="0"/>
          </a:p>
          <a:p>
            <a:r>
              <a:rPr lang="en-US" dirty="0"/>
              <a:t>And our ROIs are represented in the legend, with the amygdala being sort of turquoise, the nucleus accumbens being orange, and the vmPFC being purple. </a:t>
            </a:r>
          </a:p>
          <a:p>
            <a:endParaRPr lang="en-US" dirty="0"/>
          </a:p>
          <a:p>
            <a:r>
              <a:rPr lang="en-US" dirty="0"/>
              <a:t>And lastly, we now have ROI as our moderator with a little reminder of where each region is located on the left.</a:t>
            </a:r>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46</a:t>
            </a:fld>
            <a:endParaRPr lang="en-US" dirty="0"/>
          </a:p>
        </p:txBody>
      </p:sp>
    </p:spTree>
    <p:extLst>
      <p:ext uri="{BB962C8B-B14F-4D97-AF65-F5344CB8AC3E}">
        <p14:creationId xmlns:p14="http://schemas.microsoft.com/office/powerpoint/2010/main" val="2039077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again see little pattern similarity among adults by region</a:t>
            </a:r>
          </a:p>
        </p:txBody>
      </p:sp>
      <p:sp>
        <p:nvSpPr>
          <p:cNvPr id="4" name="Slide Number Placeholder 3"/>
          <p:cNvSpPr>
            <a:spLocks noGrp="1"/>
          </p:cNvSpPr>
          <p:nvPr>
            <p:ph type="sldNum" sz="quarter" idx="5"/>
          </p:nvPr>
        </p:nvSpPr>
        <p:spPr/>
        <p:txBody>
          <a:bodyPr/>
          <a:lstStyle/>
          <a:p>
            <a:fld id="{133AEBC0-ADAA-46F6-8281-32DBEBB0CD4C}" type="slidenum">
              <a:rPr lang="en-US" smtClean="0"/>
              <a:t>47</a:t>
            </a:fld>
            <a:endParaRPr lang="en-US" dirty="0"/>
          </a:p>
        </p:txBody>
      </p:sp>
    </p:spTree>
    <p:extLst>
      <p:ext uri="{BB962C8B-B14F-4D97-AF65-F5344CB8AC3E}">
        <p14:creationId xmlns:p14="http://schemas.microsoft.com/office/powerpoint/2010/main" val="4113869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children show far greater pattern similarity in the vmPFC than they do subcortical regions </a:t>
            </a:r>
          </a:p>
        </p:txBody>
      </p:sp>
      <p:sp>
        <p:nvSpPr>
          <p:cNvPr id="4" name="Slide Number Placeholder 3"/>
          <p:cNvSpPr>
            <a:spLocks noGrp="1"/>
          </p:cNvSpPr>
          <p:nvPr>
            <p:ph type="sldNum" sz="quarter" idx="5"/>
          </p:nvPr>
        </p:nvSpPr>
        <p:spPr/>
        <p:txBody>
          <a:bodyPr/>
          <a:lstStyle/>
          <a:p>
            <a:fld id="{133AEBC0-ADAA-46F6-8281-32DBEBB0CD4C}" type="slidenum">
              <a:rPr lang="en-US" smtClean="0"/>
              <a:t>48</a:t>
            </a:fld>
            <a:endParaRPr lang="en-US" dirty="0"/>
          </a:p>
        </p:txBody>
      </p:sp>
    </p:spTree>
    <p:extLst>
      <p:ext uri="{BB962C8B-B14F-4D97-AF65-F5344CB8AC3E}">
        <p14:creationId xmlns:p14="http://schemas.microsoft.com/office/powerpoint/2010/main" val="2061916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all regions showing a movement towards greater dissimilarity overall in the older cohort, the difference between the vmPFC and subcortical regions is more pronounced in children relative to adults.</a:t>
            </a:r>
          </a:p>
        </p:txBody>
      </p:sp>
      <p:sp>
        <p:nvSpPr>
          <p:cNvPr id="4" name="Slide Number Placeholder 3"/>
          <p:cNvSpPr>
            <a:spLocks noGrp="1"/>
          </p:cNvSpPr>
          <p:nvPr>
            <p:ph type="sldNum" sz="quarter" idx="5"/>
          </p:nvPr>
        </p:nvSpPr>
        <p:spPr/>
        <p:txBody>
          <a:bodyPr/>
          <a:lstStyle/>
          <a:p>
            <a:fld id="{133AEBC0-ADAA-46F6-8281-32DBEBB0CD4C}" type="slidenum">
              <a:rPr lang="en-US" smtClean="0"/>
              <a:t>49</a:t>
            </a:fld>
            <a:endParaRPr lang="en-US" dirty="0"/>
          </a:p>
        </p:txBody>
      </p:sp>
    </p:spTree>
    <p:extLst>
      <p:ext uri="{BB962C8B-B14F-4D97-AF65-F5344CB8AC3E}">
        <p14:creationId xmlns:p14="http://schemas.microsoft.com/office/powerpoint/2010/main" val="3145192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eventually the impersonator had to leave and some of the kids did not take it well</a:t>
            </a:r>
          </a:p>
        </p:txBody>
      </p:sp>
      <p:sp>
        <p:nvSpPr>
          <p:cNvPr id="4" name="Slide Number Placeholder 3"/>
          <p:cNvSpPr>
            <a:spLocks noGrp="1"/>
          </p:cNvSpPr>
          <p:nvPr>
            <p:ph type="sldNum" sz="quarter" idx="5"/>
          </p:nvPr>
        </p:nvSpPr>
        <p:spPr/>
        <p:txBody>
          <a:bodyPr/>
          <a:lstStyle/>
          <a:p>
            <a:fld id="{133AEBC0-ADAA-46F6-8281-32DBEBB0CD4C}" type="slidenum">
              <a:rPr lang="en-US" smtClean="0"/>
              <a:t>5</a:t>
            </a:fld>
            <a:endParaRPr lang="en-US" dirty="0"/>
          </a:p>
        </p:txBody>
      </p:sp>
    </p:spTree>
    <p:extLst>
      <p:ext uri="{BB962C8B-B14F-4D97-AF65-F5344CB8AC3E}">
        <p14:creationId xmlns:p14="http://schemas.microsoft.com/office/powerpoint/2010/main" val="34165373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AEBC0-ADAA-46F6-8281-32DBEBB0CD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62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Taken together, </a:t>
            </a:r>
            <a:r>
              <a:rPr lang="en-US" b="1" dirty="0"/>
              <a:t>a potential interpretation of our findings is that, in light of the region’s role in processing of emotional stimuli, the pattern and response similarities we find in children may signal their shared, relativelylimited experience of the vast array of potential affectively relevant experiences, while adults respond more divergently to novel affectively valenced information by referencing a wider berth of past evaluations.</a:t>
            </a:r>
            <a:r>
              <a:rPr lang="en-US" dirty="0"/>
              <a:t> </a:t>
            </a:r>
          </a:p>
          <a:p>
            <a:endParaRPr lang="en-US" b="1" dirty="0"/>
          </a:p>
          <a:p>
            <a:r>
              <a:rPr lang="en-US" dirty="0"/>
              <a:t>this postulation fits nicely with </a:t>
            </a:r>
            <a:r>
              <a:rPr lang="en-US" b="1" dirty="0"/>
              <a:t>rational constructivist-related theories of emotional development, in which humans start with proto-conceptual primitives to emotion that mature over time due to language and symbol learning,</a:t>
            </a:r>
          </a:p>
          <a:p>
            <a:r>
              <a:rPr lang="en-US" b="1" dirty="0"/>
              <a:t>Bayesian inductive learning and constructive thinking mechanisms</a:t>
            </a:r>
          </a:p>
        </p:txBody>
      </p:sp>
      <p:sp>
        <p:nvSpPr>
          <p:cNvPr id="4" name="Slide Number Placeholder 3"/>
          <p:cNvSpPr>
            <a:spLocks noGrp="1"/>
          </p:cNvSpPr>
          <p:nvPr>
            <p:ph type="sldNum" sz="quarter" idx="5"/>
          </p:nvPr>
        </p:nvSpPr>
        <p:spPr/>
        <p:txBody>
          <a:bodyPr/>
          <a:lstStyle/>
          <a:p>
            <a:fld id="{133AEBC0-ADAA-46F6-8281-32DBEBB0CD4C}" type="slidenum">
              <a:rPr lang="en-US" smtClean="0"/>
              <a:t>51</a:t>
            </a:fld>
            <a:endParaRPr lang="en-US" dirty="0"/>
          </a:p>
        </p:txBody>
      </p:sp>
    </p:spTree>
    <p:extLst>
      <p:ext uri="{BB962C8B-B14F-4D97-AF65-F5344CB8AC3E}">
        <p14:creationId xmlns:p14="http://schemas.microsoft.com/office/powerpoint/2010/main" val="1525626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this study should really only be thought of as a very limited first pass in this space. </a:t>
            </a:r>
            <a:br>
              <a:rPr lang="en-US" dirty="0"/>
            </a:br>
            <a:br>
              <a:rPr lang="en-US" dirty="0"/>
            </a:br>
            <a:r>
              <a:rPr lang="en-US" dirty="0"/>
              <a:t>First we have a fairly small sample for the span of development we are trying to capture. </a:t>
            </a:r>
            <a:br>
              <a:rPr lang="en-US" dirty="0"/>
            </a:br>
            <a:br>
              <a:rPr lang="en-US" dirty="0"/>
            </a:br>
            <a:r>
              <a:rPr lang="en-US" dirty="0"/>
              <a:t>It’s also notable we have a massive gap in our sample, in that we have no adolescents </a:t>
            </a:r>
          </a:p>
          <a:p>
            <a:br>
              <a:rPr lang="en-US" dirty="0"/>
            </a:br>
            <a:r>
              <a:rPr lang="en-US" dirty="0"/>
              <a:t>which might really complicate these relatively simplistic theories</a:t>
            </a:r>
            <a:br>
              <a:rPr lang="en-US" dirty="0"/>
            </a:br>
            <a:br>
              <a:rPr lang="en-US" dirty="0"/>
            </a:br>
            <a:r>
              <a:rPr lang="en-US" dirty="0"/>
              <a:t>We also cannot make the claim that these representations are definitively affecting downstream processes</a:t>
            </a:r>
            <a:br>
              <a:rPr lang="en-US" dirty="0"/>
            </a:br>
            <a:br>
              <a:rPr lang="en-US" dirty="0"/>
            </a:br>
            <a:r>
              <a:rPr lang="en-US" dirty="0"/>
              <a:t>Because we only examined passive viewing, we did not ask them to make decisions </a:t>
            </a:r>
            <a:br>
              <a:rPr lang="en-US" dirty="0"/>
            </a:br>
            <a:br>
              <a:rPr lang="en-US" dirty="0"/>
            </a:br>
            <a:r>
              <a:rPr lang="en-US" dirty="0"/>
              <a:t>and we cannot be 100% sure about the contents of these representations</a:t>
            </a:r>
            <a:br>
              <a:rPr lang="en-US" dirty="0"/>
            </a:br>
            <a:br>
              <a:rPr lang="en-US" dirty="0"/>
            </a:br>
            <a:r>
              <a:rPr lang="en-US" dirty="0"/>
              <a:t>But we have some work in the pipeline that I’m very excited and that will address these limitations</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52</a:t>
            </a:fld>
            <a:endParaRPr lang="en-US" dirty="0"/>
          </a:p>
        </p:txBody>
      </p:sp>
    </p:spTree>
    <p:extLst>
      <p:ext uri="{BB962C8B-B14F-4D97-AF65-F5344CB8AC3E}">
        <p14:creationId xmlns:p14="http://schemas.microsoft.com/office/powerpoint/2010/main" val="1166823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a:t>
            </a:r>
            <a:r>
              <a:rPr lang="en-US" baseline="0" dirty="0"/>
              <a:t> o</a:t>
            </a:r>
            <a:r>
              <a:rPr lang="en-US" dirty="0"/>
              <a:t>ngoing study we are using movies and tv shows widely available to a general audience </a:t>
            </a:r>
          </a:p>
          <a:p>
            <a:endParaRPr lang="en-US" dirty="0"/>
          </a:p>
          <a:p>
            <a:r>
              <a:rPr lang="en-US" dirty="0"/>
              <a:t>to gauge</a:t>
            </a:r>
            <a:r>
              <a:rPr lang="en-US" baseline="0" dirty="0"/>
              <a:t> </a:t>
            </a:r>
            <a:r>
              <a:rPr lang="en-US" dirty="0"/>
              <a:t>affective decisions and responses continuously</a:t>
            </a:r>
            <a:r>
              <a:rPr lang="en-US" baseline="0" dirty="0"/>
              <a:t> throughout exposure </a:t>
            </a:r>
          </a:p>
          <a:p>
            <a:endParaRPr lang="en-US" baseline="0" dirty="0"/>
          </a:p>
          <a:p>
            <a:r>
              <a:rPr lang="en-US" baseline="0" dirty="0"/>
              <a:t>and using novel analyses like hyperalignment to observe this process across participants. </a:t>
            </a:r>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53</a:t>
            </a:fld>
            <a:endParaRPr lang="en-US" dirty="0"/>
          </a:p>
        </p:txBody>
      </p:sp>
    </p:spTree>
    <p:extLst>
      <p:ext uri="{BB962C8B-B14F-4D97-AF65-F5344CB8AC3E}">
        <p14:creationId xmlns:p14="http://schemas.microsoft.com/office/powerpoint/2010/main" val="3806515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sort of is assessing differences at what I’m characterizing as the assessment or meaning making stage. </a:t>
            </a:r>
          </a:p>
        </p:txBody>
      </p:sp>
      <p:sp>
        <p:nvSpPr>
          <p:cNvPr id="4" name="Slide Number Placeholder 3"/>
          <p:cNvSpPr>
            <a:spLocks noGrp="1"/>
          </p:cNvSpPr>
          <p:nvPr>
            <p:ph type="sldNum" sz="quarter" idx="5"/>
          </p:nvPr>
        </p:nvSpPr>
        <p:spPr/>
        <p:txBody>
          <a:bodyPr/>
          <a:lstStyle/>
          <a:p>
            <a:fld id="{133AEBC0-ADAA-46F6-8281-32DBEBB0CD4C}" type="slidenum">
              <a:rPr lang="en-US" smtClean="0"/>
              <a:t>54</a:t>
            </a:fld>
            <a:endParaRPr lang="en-US" dirty="0"/>
          </a:p>
        </p:txBody>
      </p:sp>
    </p:spTree>
    <p:extLst>
      <p:ext uri="{BB962C8B-B14F-4D97-AF65-F5344CB8AC3E}">
        <p14:creationId xmlns:p14="http://schemas.microsoft.com/office/powerpoint/2010/main" val="1213948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also have an ongoing project in collaboration with the Murty Adaptive memory lab </a:t>
            </a:r>
          </a:p>
          <a:p>
            <a:endParaRPr lang="en-US" dirty="0"/>
          </a:p>
          <a:p>
            <a:r>
              <a:rPr lang="en-US" dirty="0"/>
              <a:t>in which we take participants to these quasi-naturalistic settings to measure emotional responses </a:t>
            </a:r>
          </a:p>
          <a:p>
            <a:endParaRPr lang="en-US" dirty="0"/>
          </a:p>
          <a:p>
            <a:r>
              <a:rPr lang="en-US" dirty="0"/>
              <a:t>in populations that have no regulation training </a:t>
            </a:r>
          </a:p>
          <a:p>
            <a:endParaRPr lang="en-US" dirty="0"/>
          </a:p>
          <a:p>
            <a:r>
              <a:rPr lang="en-US" dirty="0"/>
              <a:t>or really any idea that they are in a regulation study.</a:t>
            </a:r>
          </a:p>
          <a:p>
            <a:endParaRPr lang="en-US" dirty="0"/>
          </a:p>
          <a:p>
            <a:r>
              <a:rPr lang="en-US" dirty="0"/>
              <a:t>So in that we can assess contextual fit for self-reported cognitive process, behavioral processes, </a:t>
            </a:r>
          </a:p>
          <a:p>
            <a:endParaRPr lang="en-US" dirty="0"/>
          </a:p>
          <a:p>
            <a:r>
              <a:rPr lang="en-US" dirty="0"/>
              <a:t>and a whole other dimensions that I didn’t include here, that being physiological processes as well</a:t>
            </a:r>
          </a:p>
        </p:txBody>
      </p:sp>
      <p:sp>
        <p:nvSpPr>
          <p:cNvPr id="4" name="Slide Number Placeholder 3"/>
          <p:cNvSpPr>
            <a:spLocks noGrp="1"/>
          </p:cNvSpPr>
          <p:nvPr>
            <p:ph type="sldNum" sz="quarter" idx="5"/>
          </p:nvPr>
        </p:nvSpPr>
        <p:spPr/>
        <p:txBody>
          <a:bodyPr/>
          <a:lstStyle/>
          <a:p>
            <a:fld id="{133AEBC0-ADAA-46F6-8281-32DBEBB0CD4C}" type="slidenum">
              <a:rPr lang="en-US" smtClean="0"/>
              <a:t>55</a:t>
            </a:fld>
            <a:endParaRPr lang="en-US" dirty="0"/>
          </a:p>
        </p:txBody>
      </p:sp>
    </p:spTree>
    <p:extLst>
      <p:ext uri="{BB962C8B-B14F-4D97-AF65-F5344CB8AC3E}">
        <p14:creationId xmlns:p14="http://schemas.microsoft.com/office/powerpoint/2010/main" val="1633533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5"/>
          </p:nvPr>
        </p:nvSpPr>
        <p:spPr/>
        <p:txBody>
          <a:bodyPr/>
          <a:lstStyle/>
          <a:p>
            <a:fld id="{133AEBC0-ADAA-46F6-8281-32DBEBB0CD4C}" type="slidenum">
              <a:rPr lang="en-US" smtClean="0"/>
              <a:t>56</a:t>
            </a:fld>
            <a:endParaRPr lang="en-US" dirty="0"/>
          </a:p>
        </p:txBody>
      </p:sp>
    </p:spTree>
    <p:extLst>
      <p:ext uri="{BB962C8B-B14F-4D97-AF65-F5344CB8AC3E}">
        <p14:creationId xmlns:p14="http://schemas.microsoft.com/office/powerpoint/2010/main" val="33181624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emotions can be these really powerful tools, </a:t>
            </a:r>
          </a:p>
          <a:p>
            <a:endParaRPr lang="en-US" dirty="0"/>
          </a:p>
          <a:p>
            <a:r>
              <a:rPr lang="en-US" dirty="0"/>
              <a:t>we ideally want a reasonable degree of control over them. </a:t>
            </a:r>
          </a:p>
        </p:txBody>
      </p:sp>
      <p:sp>
        <p:nvSpPr>
          <p:cNvPr id="4" name="Slide Number Placeholder 3"/>
          <p:cNvSpPr>
            <a:spLocks noGrp="1"/>
          </p:cNvSpPr>
          <p:nvPr>
            <p:ph type="sldNum" sz="quarter" idx="5"/>
          </p:nvPr>
        </p:nvSpPr>
        <p:spPr/>
        <p:txBody>
          <a:bodyPr/>
          <a:lstStyle/>
          <a:p>
            <a:fld id="{133AEBC0-ADAA-46F6-8281-32DBEBB0CD4C}" type="slidenum">
              <a:rPr lang="en-US" smtClean="0"/>
              <a:t>57</a:t>
            </a:fld>
            <a:endParaRPr lang="en-US" dirty="0"/>
          </a:p>
        </p:txBody>
      </p:sp>
    </p:spTree>
    <p:extLst>
      <p:ext uri="{BB962C8B-B14F-4D97-AF65-F5344CB8AC3E}">
        <p14:creationId xmlns:p14="http://schemas.microsoft.com/office/powerpoint/2010/main" val="1208793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58</a:t>
            </a:fld>
            <a:endParaRPr lang="en-US" dirty="0"/>
          </a:p>
        </p:txBody>
      </p:sp>
    </p:spTree>
    <p:extLst>
      <p:ext uri="{BB962C8B-B14F-4D97-AF65-F5344CB8AC3E}">
        <p14:creationId xmlns:p14="http://schemas.microsoft.com/office/powerpoint/2010/main" val="16264557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3AEBC0-ADAA-46F6-8281-32DBEBB0CD4C}" type="slidenum">
              <a:rPr lang="en-US" smtClean="0"/>
              <a:t>60</a:t>
            </a:fld>
            <a:endParaRPr lang="en-US" dirty="0"/>
          </a:p>
        </p:txBody>
      </p:sp>
    </p:spTree>
    <p:extLst>
      <p:ext uri="{BB962C8B-B14F-4D97-AF65-F5344CB8AC3E}">
        <p14:creationId xmlns:p14="http://schemas.microsoft.com/office/powerpoint/2010/main" val="395101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child in particular started making a little bit of a scene, </a:t>
            </a:r>
            <a:br>
              <a:rPr lang="en-US" dirty="0"/>
            </a:br>
            <a:br>
              <a:rPr lang="en-US" dirty="0"/>
            </a:br>
            <a:r>
              <a:rPr lang="en-US" dirty="0"/>
              <a:t>and understandably so.</a:t>
            </a:r>
            <a:br>
              <a:rPr lang="en-US" dirty="0"/>
            </a:br>
            <a:br>
              <a:rPr lang="en-US" dirty="0"/>
            </a:br>
            <a:r>
              <a:rPr lang="en-US" dirty="0"/>
              <a:t> it was obvious that she was upset.</a:t>
            </a:r>
            <a:br>
              <a:rPr lang="en-US" dirty="0"/>
            </a:br>
            <a:br>
              <a:rPr lang="en-US" dirty="0"/>
            </a:br>
            <a:r>
              <a:rPr lang="en-US" dirty="0"/>
              <a:t>I’m sure her mother was upset too, </a:t>
            </a:r>
          </a:p>
          <a:p>
            <a:br>
              <a:rPr lang="en-US" dirty="0"/>
            </a:br>
            <a:r>
              <a:rPr lang="en-US" dirty="0"/>
              <a:t>but to her credit her mother kept her composure. </a:t>
            </a:r>
          </a:p>
          <a:p>
            <a:endParaRPr lang="en-US" dirty="0"/>
          </a:p>
          <a:p>
            <a:r>
              <a:rPr lang="en-US" dirty="0"/>
              <a:t>The mother tried comforting her daughter </a:t>
            </a:r>
            <a:br>
              <a:rPr lang="en-US" dirty="0"/>
            </a:br>
            <a:br>
              <a:rPr lang="en-US" dirty="0"/>
            </a:br>
            <a:r>
              <a:rPr lang="en-US" dirty="0"/>
              <a:t>and when that didn’t work </a:t>
            </a:r>
            <a:br>
              <a:rPr lang="en-US" dirty="0"/>
            </a:br>
            <a:br>
              <a:rPr lang="en-US" dirty="0"/>
            </a:br>
            <a:r>
              <a:rPr lang="en-US" dirty="0"/>
              <a:t>she gave her daughter two choices: </a:t>
            </a:r>
          </a:p>
          <a:p>
            <a:br>
              <a:rPr lang="en-US" dirty="0"/>
            </a:br>
            <a:r>
              <a:rPr lang="en-US" dirty="0"/>
              <a:t>either behave or they would have to leave. </a:t>
            </a:r>
            <a:br>
              <a:rPr lang="en-US" dirty="0"/>
            </a:br>
            <a:br>
              <a:rPr lang="en-US" dirty="0"/>
            </a:br>
            <a:r>
              <a:rPr lang="en-US" dirty="0"/>
              <a:t>Unfortunately, they weren’t at the party much longer, </a:t>
            </a:r>
          </a:p>
          <a:p>
            <a:br>
              <a:rPr lang="en-US" dirty="0"/>
            </a:br>
            <a:r>
              <a:rPr lang="en-US" dirty="0"/>
              <a:t>but they did help me illustrate a major theme for my talk today. </a:t>
            </a:r>
          </a:p>
        </p:txBody>
      </p:sp>
      <p:sp>
        <p:nvSpPr>
          <p:cNvPr id="4" name="Slide Number Placeholder 3"/>
          <p:cNvSpPr>
            <a:spLocks noGrp="1"/>
          </p:cNvSpPr>
          <p:nvPr>
            <p:ph type="sldNum" sz="quarter" idx="5"/>
          </p:nvPr>
        </p:nvSpPr>
        <p:spPr/>
        <p:txBody>
          <a:bodyPr/>
          <a:lstStyle/>
          <a:p>
            <a:fld id="{133AEBC0-ADAA-46F6-8281-32DBEBB0CD4C}" type="slidenum">
              <a:rPr lang="en-US" smtClean="0"/>
              <a:t>6</a:t>
            </a:fld>
            <a:endParaRPr lang="en-US" dirty="0"/>
          </a:p>
        </p:txBody>
      </p:sp>
    </p:spTree>
    <p:extLst>
      <p:ext uri="{BB962C8B-B14F-4D97-AF65-F5344CB8AC3E}">
        <p14:creationId xmlns:p14="http://schemas.microsoft.com/office/powerpoint/2010/main" val="1493202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it might be a good idea to give you all a little idea of what the clips were like, </a:t>
            </a:r>
          </a:p>
          <a:p>
            <a:endParaRPr lang="en-US" dirty="0"/>
          </a:p>
          <a:p>
            <a:r>
              <a:rPr lang="en-US" dirty="0"/>
              <a:t>so here’s one from a movie called Open Season</a:t>
            </a:r>
          </a:p>
        </p:txBody>
      </p:sp>
      <p:sp>
        <p:nvSpPr>
          <p:cNvPr id="4" name="Slide Number Placeholder 3"/>
          <p:cNvSpPr>
            <a:spLocks noGrp="1"/>
          </p:cNvSpPr>
          <p:nvPr>
            <p:ph type="sldNum" sz="quarter" idx="5"/>
          </p:nvPr>
        </p:nvSpPr>
        <p:spPr/>
        <p:txBody>
          <a:bodyPr/>
          <a:lstStyle/>
          <a:p>
            <a:fld id="{133AEBC0-ADAA-46F6-8281-32DBEBB0CD4C}" type="slidenum">
              <a:rPr lang="en-US" smtClean="0"/>
              <a:t>61</a:t>
            </a:fld>
            <a:endParaRPr lang="en-US" dirty="0"/>
          </a:p>
        </p:txBody>
      </p:sp>
    </p:spTree>
    <p:extLst>
      <p:ext uri="{BB962C8B-B14F-4D97-AF65-F5344CB8AC3E}">
        <p14:creationId xmlns:p14="http://schemas.microsoft.com/office/powerpoint/2010/main" val="371633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being that development has a significant impact upon how we represent affective information, </a:t>
            </a:r>
            <a:br>
              <a:rPr lang="en-US" dirty="0"/>
            </a:br>
            <a:br>
              <a:rPr lang="en-US" dirty="0"/>
            </a:br>
            <a:r>
              <a:rPr lang="en-US" dirty="0"/>
              <a:t>which might be characterized by a movement from relatively visceral affective experiences to potentially more evaluative processes. </a:t>
            </a:r>
            <a:br>
              <a:rPr lang="en-US" dirty="0"/>
            </a:br>
            <a:br>
              <a:rPr lang="en-US" dirty="0"/>
            </a:br>
            <a:r>
              <a:rPr lang="en-US" dirty="0"/>
              <a:t>If true, these representational differences might be important to downstream decision-making.</a:t>
            </a:r>
            <a:br>
              <a:rPr lang="en-US" dirty="0"/>
            </a:br>
            <a:br>
              <a:rPr lang="en-US" dirty="0"/>
            </a:br>
            <a:r>
              <a:rPr lang="en-US" dirty="0"/>
              <a:t>But first I want to take a quick step back and talk about emotion and decision-making more generally.</a:t>
            </a:r>
          </a:p>
        </p:txBody>
      </p:sp>
      <p:sp>
        <p:nvSpPr>
          <p:cNvPr id="4" name="Slide Number Placeholder 3"/>
          <p:cNvSpPr>
            <a:spLocks noGrp="1"/>
          </p:cNvSpPr>
          <p:nvPr>
            <p:ph type="sldNum" sz="quarter" idx="5"/>
          </p:nvPr>
        </p:nvSpPr>
        <p:spPr/>
        <p:txBody>
          <a:bodyPr/>
          <a:lstStyle/>
          <a:p>
            <a:fld id="{133AEBC0-ADAA-46F6-8281-32DBEBB0CD4C}" type="slidenum">
              <a:rPr lang="en-US" smtClean="0"/>
              <a:t>7</a:t>
            </a:fld>
            <a:endParaRPr lang="en-US" dirty="0"/>
          </a:p>
        </p:txBody>
      </p:sp>
    </p:spTree>
    <p:extLst>
      <p:ext uri="{BB962C8B-B14F-4D97-AF65-F5344CB8AC3E}">
        <p14:creationId xmlns:p14="http://schemas.microsoft.com/office/powerpoint/2010/main" val="253557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it may have been controversial in some 20</a:t>
            </a:r>
            <a:r>
              <a:rPr lang="en-US" baseline="30000" dirty="0"/>
              <a:t>th</a:t>
            </a:r>
            <a:r>
              <a:rPr lang="en-US" dirty="0"/>
              <a:t> century economic and psychological circles, </a:t>
            </a:r>
            <a:br>
              <a:rPr lang="en-US" dirty="0"/>
            </a:br>
            <a:br>
              <a:rPr lang="en-US" dirty="0"/>
            </a:br>
            <a:r>
              <a:rPr lang="en-US" dirty="0"/>
              <a:t>we generally agree today that emotion has an important influence on our ability to make decisions </a:t>
            </a:r>
            <a:br>
              <a:rPr lang="en-US" dirty="0"/>
            </a:br>
            <a:br>
              <a:rPr lang="en-US" dirty="0"/>
            </a:br>
            <a:r>
              <a:rPr lang="en-US" dirty="0"/>
              <a:t>and what decisions we make. </a:t>
            </a:r>
            <a:br>
              <a:rPr lang="en-US" dirty="0"/>
            </a:br>
            <a:br>
              <a:rPr lang="en-US" dirty="0"/>
            </a:br>
            <a:r>
              <a:rPr lang="en-US" dirty="0"/>
              <a:t>At least as far back as 1983, when the </a:t>
            </a:r>
            <a:r>
              <a:rPr lang="en-US" dirty="0" err="1"/>
              <a:t>nobel</a:t>
            </a:r>
            <a:r>
              <a:rPr lang="en-US" dirty="0"/>
              <a:t> laureate </a:t>
            </a:r>
            <a:r>
              <a:rPr lang="en-US" dirty="0" err="1"/>
              <a:t>Herbet</a:t>
            </a:r>
            <a:r>
              <a:rPr lang="en-US" dirty="0"/>
              <a:t> Simon noted that a complete theory of human rationality must incorporate emotion, </a:t>
            </a:r>
            <a:br>
              <a:rPr lang="en-US" dirty="0"/>
            </a:br>
            <a:endParaRPr lang="en-US" dirty="0"/>
          </a:p>
          <a:p>
            <a:r>
              <a:rPr lang="en-US" dirty="0"/>
              <a:t>researchers have appreciated this relationship, </a:t>
            </a:r>
            <a:br>
              <a:rPr lang="en-US" dirty="0"/>
            </a:br>
            <a:br>
              <a:rPr lang="en-US" dirty="0"/>
            </a:br>
            <a:r>
              <a:rPr lang="en-US" dirty="0"/>
              <a:t>and this has especially been the case for behavioral psychology and cognitive neuroscience. </a:t>
            </a:r>
          </a:p>
        </p:txBody>
      </p:sp>
      <p:sp>
        <p:nvSpPr>
          <p:cNvPr id="4" name="Slide Number Placeholder 3"/>
          <p:cNvSpPr>
            <a:spLocks noGrp="1"/>
          </p:cNvSpPr>
          <p:nvPr>
            <p:ph type="sldNum" sz="quarter" idx="5"/>
          </p:nvPr>
        </p:nvSpPr>
        <p:spPr/>
        <p:txBody>
          <a:bodyPr/>
          <a:lstStyle/>
          <a:p>
            <a:fld id="{133AEBC0-ADAA-46F6-8281-32DBEBB0CD4C}" type="slidenum">
              <a:rPr lang="en-US" smtClean="0"/>
              <a:t>8</a:t>
            </a:fld>
            <a:endParaRPr lang="en-US" dirty="0"/>
          </a:p>
        </p:txBody>
      </p:sp>
    </p:spTree>
    <p:extLst>
      <p:ext uri="{BB962C8B-B14F-4D97-AF65-F5344CB8AC3E}">
        <p14:creationId xmlns:p14="http://schemas.microsoft.com/office/powerpoint/2010/main" val="33808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research has established that emotions drive many of our everyday behaviors. </a:t>
            </a:r>
          </a:p>
        </p:txBody>
      </p:sp>
      <p:sp>
        <p:nvSpPr>
          <p:cNvPr id="4" name="Slide Number Placeholder 3"/>
          <p:cNvSpPr>
            <a:spLocks noGrp="1"/>
          </p:cNvSpPr>
          <p:nvPr>
            <p:ph type="sldNum" sz="quarter" idx="5"/>
          </p:nvPr>
        </p:nvSpPr>
        <p:spPr/>
        <p:txBody>
          <a:bodyPr/>
          <a:lstStyle/>
          <a:p>
            <a:fld id="{133AEBC0-ADAA-46F6-8281-32DBEBB0CD4C}" type="slidenum">
              <a:rPr lang="en-US" smtClean="0"/>
              <a:t>9</a:t>
            </a:fld>
            <a:endParaRPr lang="en-US" dirty="0"/>
          </a:p>
        </p:txBody>
      </p:sp>
    </p:spTree>
    <p:extLst>
      <p:ext uri="{BB962C8B-B14F-4D97-AF65-F5344CB8AC3E}">
        <p14:creationId xmlns:p14="http://schemas.microsoft.com/office/powerpoint/2010/main" val="90419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D49B4-5508-4D55-BE40-DF84E9B4DF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533E9B-EE8F-4A85-BA3A-819A02152B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7842BC-11A7-4D40-B6D2-96409466FC57}"/>
              </a:ext>
            </a:extLst>
          </p:cNvPr>
          <p:cNvSpPr>
            <a:spLocks noGrp="1"/>
          </p:cNvSpPr>
          <p:nvPr>
            <p:ph type="dt" sz="half" idx="10"/>
          </p:nvPr>
        </p:nvSpPr>
        <p:spPr/>
        <p:txBody>
          <a:bodyPr/>
          <a:lstStyle/>
          <a:p>
            <a:fld id="{34E4E2F7-0356-4A68-9B1F-324194C55C3C}" type="datetime1">
              <a:rPr lang="en-US" smtClean="0"/>
              <a:t>5/24/2022</a:t>
            </a:fld>
            <a:endParaRPr lang="en-US" dirty="0"/>
          </a:p>
        </p:txBody>
      </p:sp>
      <p:sp>
        <p:nvSpPr>
          <p:cNvPr id="5" name="Footer Placeholder 4">
            <a:extLst>
              <a:ext uri="{FF2B5EF4-FFF2-40B4-BE49-F238E27FC236}">
                <a16:creationId xmlns:a16="http://schemas.microsoft.com/office/drawing/2014/main" id="{42D75952-5DEB-40FE-8C36-3CB53E7578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1B181A-1FF1-46EF-A141-568A3F6040D2}"/>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35800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45AE-6B73-4FD8-92F7-236CDEE1E7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BB5DB0-0F02-4AFA-A25D-2798EDC7D7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A54FE-E999-46C0-83AE-568ED0689E2E}"/>
              </a:ext>
            </a:extLst>
          </p:cNvPr>
          <p:cNvSpPr>
            <a:spLocks noGrp="1"/>
          </p:cNvSpPr>
          <p:nvPr>
            <p:ph type="dt" sz="half" idx="10"/>
          </p:nvPr>
        </p:nvSpPr>
        <p:spPr/>
        <p:txBody>
          <a:bodyPr/>
          <a:lstStyle/>
          <a:p>
            <a:fld id="{7B8A44E1-F7A9-44F8-AE84-FAF8EADA7239}" type="datetime1">
              <a:rPr lang="en-US" smtClean="0"/>
              <a:t>5/24/2022</a:t>
            </a:fld>
            <a:endParaRPr lang="en-US" dirty="0"/>
          </a:p>
        </p:txBody>
      </p:sp>
      <p:sp>
        <p:nvSpPr>
          <p:cNvPr id="5" name="Footer Placeholder 4">
            <a:extLst>
              <a:ext uri="{FF2B5EF4-FFF2-40B4-BE49-F238E27FC236}">
                <a16:creationId xmlns:a16="http://schemas.microsoft.com/office/drawing/2014/main" id="{67292B71-488B-4F10-AF84-A488179E9B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416FF3-38F9-4BED-BF4E-B3693A57ECBC}"/>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2161289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980A9D-BD37-4C61-B2E5-8F8C1D15F1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C01D8-F0C2-4A5E-9912-458D7342B0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5173C-1D5D-4353-8D98-37BDBA5861DA}"/>
              </a:ext>
            </a:extLst>
          </p:cNvPr>
          <p:cNvSpPr>
            <a:spLocks noGrp="1"/>
          </p:cNvSpPr>
          <p:nvPr>
            <p:ph type="dt" sz="half" idx="10"/>
          </p:nvPr>
        </p:nvSpPr>
        <p:spPr/>
        <p:txBody>
          <a:bodyPr/>
          <a:lstStyle/>
          <a:p>
            <a:fld id="{528D1111-5FB7-4382-A73C-B74282CD77DC}" type="datetime1">
              <a:rPr lang="en-US" smtClean="0"/>
              <a:t>5/24/2022</a:t>
            </a:fld>
            <a:endParaRPr lang="en-US" dirty="0"/>
          </a:p>
        </p:txBody>
      </p:sp>
      <p:sp>
        <p:nvSpPr>
          <p:cNvPr id="5" name="Footer Placeholder 4">
            <a:extLst>
              <a:ext uri="{FF2B5EF4-FFF2-40B4-BE49-F238E27FC236}">
                <a16:creationId xmlns:a16="http://schemas.microsoft.com/office/drawing/2014/main" id="{6D0B48C0-FBD6-4E93-984D-A072F4DDB5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757465-F6DF-4DE0-A6AC-7552B272911F}"/>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421981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3659-97F4-4125-8528-44845F975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688A26-01DA-4996-AA11-0145ACD502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FDBFAB-68E4-476B-9CFD-65A353DA8046}"/>
              </a:ext>
            </a:extLst>
          </p:cNvPr>
          <p:cNvSpPr>
            <a:spLocks noGrp="1"/>
          </p:cNvSpPr>
          <p:nvPr>
            <p:ph type="dt" sz="half" idx="10"/>
          </p:nvPr>
        </p:nvSpPr>
        <p:spPr/>
        <p:txBody>
          <a:bodyPr/>
          <a:lstStyle/>
          <a:p>
            <a:fld id="{F2CCA92D-C792-4272-A954-E0A2D9B99AC1}" type="datetime1">
              <a:rPr lang="en-US" smtClean="0"/>
              <a:t>5/24/2022</a:t>
            </a:fld>
            <a:endParaRPr lang="en-US" dirty="0"/>
          </a:p>
        </p:txBody>
      </p:sp>
      <p:sp>
        <p:nvSpPr>
          <p:cNvPr id="5" name="Footer Placeholder 4">
            <a:extLst>
              <a:ext uri="{FF2B5EF4-FFF2-40B4-BE49-F238E27FC236}">
                <a16:creationId xmlns:a16="http://schemas.microsoft.com/office/drawing/2014/main" id="{E75C85B6-3738-46A1-82CC-0B49267E14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835FB6-028C-4AF3-BEE7-E9825B9351F7}"/>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155443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E547-A3FA-40D4-820D-7CE08867FE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B5EC15-D8A2-484A-BE30-FB580BC08F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C448CE-4B88-41B9-BB22-C0F97FC8CED4}"/>
              </a:ext>
            </a:extLst>
          </p:cNvPr>
          <p:cNvSpPr>
            <a:spLocks noGrp="1"/>
          </p:cNvSpPr>
          <p:nvPr>
            <p:ph type="dt" sz="half" idx="10"/>
          </p:nvPr>
        </p:nvSpPr>
        <p:spPr/>
        <p:txBody>
          <a:bodyPr/>
          <a:lstStyle/>
          <a:p>
            <a:fld id="{09310E69-B18D-437E-9932-B33C16D7456C}" type="datetime1">
              <a:rPr lang="en-US" smtClean="0"/>
              <a:t>5/24/2022</a:t>
            </a:fld>
            <a:endParaRPr lang="en-US" dirty="0"/>
          </a:p>
        </p:txBody>
      </p:sp>
      <p:sp>
        <p:nvSpPr>
          <p:cNvPr id="5" name="Footer Placeholder 4">
            <a:extLst>
              <a:ext uri="{FF2B5EF4-FFF2-40B4-BE49-F238E27FC236}">
                <a16:creationId xmlns:a16="http://schemas.microsoft.com/office/drawing/2014/main" id="{434EB388-B686-4BB2-BEBD-CDE23F2AAA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F2D122-3A9B-41A0-9542-5CFD61BB85A1}"/>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91667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3960-A869-4EB7-84D0-426D484B90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04098-2FDC-42A4-B279-4E1496925A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FAAFF5-BA7F-4BB8-9BF0-C84B924640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5E36C-9E4B-445C-B8C9-7A6371ECF58C}"/>
              </a:ext>
            </a:extLst>
          </p:cNvPr>
          <p:cNvSpPr>
            <a:spLocks noGrp="1"/>
          </p:cNvSpPr>
          <p:nvPr>
            <p:ph type="dt" sz="half" idx="10"/>
          </p:nvPr>
        </p:nvSpPr>
        <p:spPr/>
        <p:txBody>
          <a:bodyPr/>
          <a:lstStyle/>
          <a:p>
            <a:fld id="{148BB6E4-778B-4F42-91D1-59267F47A685}" type="datetime1">
              <a:rPr lang="en-US" smtClean="0"/>
              <a:t>5/24/2022</a:t>
            </a:fld>
            <a:endParaRPr lang="en-US" dirty="0"/>
          </a:p>
        </p:txBody>
      </p:sp>
      <p:sp>
        <p:nvSpPr>
          <p:cNvPr id="6" name="Footer Placeholder 5">
            <a:extLst>
              <a:ext uri="{FF2B5EF4-FFF2-40B4-BE49-F238E27FC236}">
                <a16:creationId xmlns:a16="http://schemas.microsoft.com/office/drawing/2014/main" id="{FC2CC4AA-27C1-4AB7-8863-BBBB1EFD69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8A027D7-EB0D-4757-AFF9-205CBFE98EC6}"/>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4081980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A2B9-A27A-4BB1-AFD5-A2F52723E8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830E7E-ED7C-47E2-A939-8686BEE5B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0602F3-35AE-4CBD-BB33-84B9F733ED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B2C15-AE5D-4AF9-88EF-18534ABBB4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34792F-0420-4BBF-8B71-290A72CAA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ADD1B5-B9E3-4D93-B21C-C4EE89E4344D}"/>
              </a:ext>
            </a:extLst>
          </p:cNvPr>
          <p:cNvSpPr>
            <a:spLocks noGrp="1"/>
          </p:cNvSpPr>
          <p:nvPr>
            <p:ph type="dt" sz="half" idx="10"/>
          </p:nvPr>
        </p:nvSpPr>
        <p:spPr/>
        <p:txBody>
          <a:bodyPr/>
          <a:lstStyle/>
          <a:p>
            <a:fld id="{1A8B66BD-503E-4FD7-9028-D199CCA81F63}" type="datetime1">
              <a:rPr lang="en-US" smtClean="0"/>
              <a:t>5/24/2022</a:t>
            </a:fld>
            <a:endParaRPr lang="en-US" dirty="0"/>
          </a:p>
        </p:txBody>
      </p:sp>
      <p:sp>
        <p:nvSpPr>
          <p:cNvPr id="8" name="Footer Placeholder 7">
            <a:extLst>
              <a:ext uri="{FF2B5EF4-FFF2-40B4-BE49-F238E27FC236}">
                <a16:creationId xmlns:a16="http://schemas.microsoft.com/office/drawing/2014/main" id="{8BB94282-96A5-42BA-949D-B5E29E2A5C4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378E87-A657-4096-92F9-4DA7FD52941B}"/>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1602279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0D68-08D5-43A2-A1E7-BAE165CCA7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106F21-448E-4722-9336-7BDD820AD8E7}"/>
              </a:ext>
            </a:extLst>
          </p:cNvPr>
          <p:cNvSpPr>
            <a:spLocks noGrp="1"/>
          </p:cNvSpPr>
          <p:nvPr>
            <p:ph type="dt" sz="half" idx="10"/>
          </p:nvPr>
        </p:nvSpPr>
        <p:spPr/>
        <p:txBody>
          <a:bodyPr/>
          <a:lstStyle/>
          <a:p>
            <a:fld id="{0CD7CE87-4FDE-463A-A72C-AE885CB65936}" type="datetime1">
              <a:rPr lang="en-US" smtClean="0"/>
              <a:t>5/24/2022</a:t>
            </a:fld>
            <a:endParaRPr lang="en-US" dirty="0"/>
          </a:p>
        </p:txBody>
      </p:sp>
      <p:sp>
        <p:nvSpPr>
          <p:cNvPr id="4" name="Footer Placeholder 3">
            <a:extLst>
              <a:ext uri="{FF2B5EF4-FFF2-40B4-BE49-F238E27FC236}">
                <a16:creationId xmlns:a16="http://schemas.microsoft.com/office/drawing/2014/main" id="{33CF805E-FB07-48F1-93A9-FFA21AD9CBC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B360F0-180E-410A-A0FC-6D81B3F2CEE1}"/>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431834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922A47-5DDC-4409-9047-1F4FEAED5925}"/>
              </a:ext>
            </a:extLst>
          </p:cNvPr>
          <p:cNvSpPr>
            <a:spLocks noGrp="1"/>
          </p:cNvSpPr>
          <p:nvPr>
            <p:ph type="dt" sz="half" idx="10"/>
          </p:nvPr>
        </p:nvSpPr>
        <p:spPr/>
        <p:txBody>
          <a:bodyPr/>
          <a:lstStyle/>
          <a:p>
            <a:fld id="{9F23252F-E063-4FC4-BA81-7ACCA9F2BA78}" type="datetime1">
              <a:rPr lang="en-US" smtClean="0"/>
              <a:t>5/24/2022</a:t>
            </a:fld>
            <a:endParaRPr lang="en-US" dirty="0"/>
          </a:p>
        </p:txBody>
      </p:sp>
      <p:sp>
        <p:nvSpPr>
          <p:cNvPr id="3" name="Footer Placeholder 2">
            <a:extLst>
              <a:ext uri="{FF2B5EF4-FFF2-40B4-BE49-F238E27FC236}">
                <a16:creationId xmlns:a16="http://schemas.microsoft.com/office/drawing/2014/main" id="{5F2B24C8-984C-4218-AFB9-EF320B9FB6C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BCCF2FA-77F8-48F6-8F73-6D364069E1B2}"/>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138085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3C75-CE7F-4690-81ED-A7D906C755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97B794-C44A-4178-A105-833D25C510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770003-1C61-437F-B03D-AEFDE4481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22812-8250-495B-99B1-C517F775B168}"/>
              </a:ext>
            </a:extLst>
          </p:cNvPr>
          <p:cNvSpPr>
            <a:spLocks noGrp="1"/>
          </p:cNvSpPr>
          <p:nvPr>
            <p:ph type="dt" sz="half" idx="10"/>
          </p:nvPr>
        </p:nvSpPr>
        <p:spPr/>
        <p:txBody>
          <a:bodyPr/>
          <a:lstStyle/>
          <a:p>
            <a:fld id="{536D3EE7-6188-4116-B87C-8F72B22834F3}" type="datetime1">
              <a:rPr lang="en-US" smtClean="0"/>
              <a:t>5/24/2022</a:t>
            </a:fld>
            <a:endParaRPr lang="en-US" dirty="0"/>
          </a:p>
        </p:txBody>
      </p:sp>
      <p:sp>
        <p:nvSpPr>
          <p:cNvPr id="6" name="Footer Placeholder 5">
            <a:extLst>
              <a:ext uri="{FF2B5EF4-FFF2-40B4-BE49-F238E27FC236}">
                <a16:creationId xmlns:a16="http://schemas.microsoft.com/office/drawing/2014/main" id="{26F8F9CA-57C9-4345-8125-D79FD89F8E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5DD5B2-C5EC-4097-894C-5323FE9D29F9}"/>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388720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4984-FD2A-4EF3-B399-BFFBF2DAA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4E74C6-D23E-4EFF-8EA4-E5ED1BB14A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20984FE-FE26-4597-9E13-0AD62E9C41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CC777-F0A7-4A65-BBA5-722BE9659685}"/>
              </a:ext>
            </a:extLst>
          </p:cNvPr>
          <p:cNvSpPr>
            <a:spLocks noGrp="1"/>
          </p:cNvSpPr>
          <p:nvPr>
            <p:ph type="dt" sz="half" idx="10"/>
          </p:nvPr>
        </p:nvSpPr>
        <p:spPr/>
        <p:txBody>
          <a:bodyPr/>
          <a:lstStyle/>
          <a:p>
            <a:fld id="{E78477E4-6BAF-4941-A0A7-DDBF1800F018}" type="datetime1">
              <a:rPr lang="en-US" smtClean="0"/>
              <a:t>5/24/2022</a:t>
            </a:fld>
            <a:endParaRPr lang="en-US" dirty="0"/>
          </a:p>
        </p:txBody>
      </p:sp>
      <p:sp>
        <p:nvSpPr>
          <p:cNvPr id="6" name="Footer Placeholder 5">
            <a:extLst>
              <a:ext uri="{FF2B5EF4-FFF2-40B4-BE49-F238E27FC236}">
                <a16:creationId xmlns:a16="http://schemas.microsoft.com/office/drawing/2014/main" id="{F2695F15-B69C-4D52-82E3-2239FA37EA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739D6A-D8D5-4B43-8F1F-740469B1A583}"/>
              </a:ext>
            </a:extLst>
          </p:cNvPr>
          <p:cNvSpPr>
            <a:spLocks noGrp="1"/>
          </p:cNvSpPr>
          <p:nvPr>
            <p:ph type="sldNum" sz="quarter" idx="12"/>
          </p:nvPr>
        </p:nvSpPr>
        <p:spPr/>
        <p:txBody>
          <a:bodyPr/>
          <a:lstStyle/>
          <a:p>
            <a:fld id="{487BF82C-E13A-41E3-8FC7-D3379C9C34FC}" type="slidenum">
              <a:rPr lang="en-US" smtClean="0"/>
              <a:t>‹#›</a:t>
            </a:fld>
            <a:endParaRPr lang="en-US" dirty="0"/>
          </a:p>
        </p:txBody>
      </p:sp>
    </p:spTree>
    <p:extLst>
      <p:ext uri="{BB962C8B-B14F-4D97-AF65-F5344CB8AC3E}">
        <p14:creationId xmlns:p14="http://schemas.microsoft.com/office/powerpoint/2010/main" val="221921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75A05D-B00B-48D4-BA32-70EC1476E2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46E1A8-97CF-4B9A-A602-014C132BE6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3DA28-F2A4-4D0A-9EE3-9DA4DC030B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0B950-DF2D-4C02-8773-52B786C1B8BB}" type="datetime1">
              <a:rPr lang="en-US" smtClean="0"/>
              <a:t>5/24/2022</a:t>
            </a:fld>
            <a:endParaRPr lang="en-US" dirty="0"/>
          </a:p>
        </p:txBody>
      </p:sp>
      <p:sp>
        <p:nvSpPr>
          <p:cNvPr id="5" name="Footer Placeholder 4">
            <a:extLst>
              <a:ext uri="{FF2B5EF4-FFF2-40B4-BE49-F238E27FC236}">
                <a16:creationId xmlns:a16="http://schemas.microsoft.com/office/drawing/2014/main" id="{3E440065-E0FF-4992-B118-545E3FA6C2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3C505E5-98EF-4017-AB6F-0AC4D9A50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BF82C-E13A-41E3-8FC7-D3379C9C34FC}" type="slidenum">
              <a:rPr lang="en-US" smtClean="0"/>
              <a:t>‹#›</a:t>
            </a:fld>
            <a:endParaRPr lang="en-US" dirty="0"/>
          </a:p>
        </p:txBody>
      </p:sp>
    </p:spTree>
    <p:extLst>
      <p:ext uri="{BB962C8B-B14F-4D97-AF65-F5344CB8AC3E}">
        <p14:creationId xmlns:p14="http://schemas.microsoft.com/office/powerpoint/2010/main" val="791399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moviekids.co.uk/encanto/" TargetMode="External"/><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healthline.com/health/tempo-run" TargetMode="Externa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hyperlink" Target="https://moviekids.co.uk/encanto/" TargetMode="External"/><Relationship Id="rId3" Type="http://schemas.openxmlformats.org/officeDocument/2006/relationships/image" Target="../media/image16.png"/><Relationship Id="rId7" Type="http://schemas.microsoft.com/office/2007/relationships/hdphoto" Target="../media/hdphoto2.wdp"/><Relationship Id="rId12" Type="http://schemas.openxmlformats.org/officeDocument/2006/relationships/image" Target="../media/image2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hyperlink" Target="https://www.healthline.com/health/tempo-run" TargetMode="External"/><Relationship Id="rId10" Type="http://schemas.openxmlformats.org/officeDocument/2006/relationships/image" Target="../media/image19.svg"/><Relationship Id="rId4" Type="http://schemas.microsoft.com/office/2007/relationships/hdphoto" Target="../media/hdphoto1.wdp"/><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onthesquarerealestate.com/neighborhood/queen-village/"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hyperlink" Target="https://www.healthline.com/health/tempo-run" TargetMode="External"/><Relationship Id="rId12" Type="http://schemas.openxmlformats.org/officeDocument/2006/relationships/image" Target="../media/image19.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hyperlink" Target="https://moviekids.co.uk/encanto/" TargetMode="External"/><Relationship Id="rId4" Type="http://schemas.openxmlformats.org/officeDocument/2006/relationships/image" Target="../media/image23.svg"/><Relationship Id="rId9" Type="http://schemas.microsoft.com/office/2007/relationships/hdphoto" Target="../media/hdphoto2.wdp"/><Relationship Id="rId14" Type="http://schemas.openxmlformats.org/officeDocument/2006/relationships/image" Target="../media/image21.sv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hyperlink" Target="https://www.healthline.com/health/tempo-run" TargetMode="External"/><Relationship Id="rId12" Type="http://schemas.openxmlformats.org/officeDocument/2006/relationships/image" Target="../media/image19.svg"/><Relationship Id="rId2" Type="http://schemas.openxmlformats.org/officeDocument/2006/relationships/notesSlide" Target="../notesSlides/notesSlide21.xml"/><Relationship Id="rId16" Type="http://schemas.openxmlformats.org/officeDocument/2006/relationships/image" Target="../media/image25.sv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4.png"/><Relationship Id="rId10" Type="http://schemas.openxmlformats.org/officeDocument/2006/relationships/hyperlink" Target="https://moviekids.co.uk/encanto/" TargetMode="External"/><Relationship Id="rId4" Type="http://schemas.openxmlformats.org/officeDocument/2006/relationships/image" Target="../media/image23.svg"/><Relationship Id="rId9" Type="http://schemas.microsoft.com/office/2007/relationships/hdphoto" Target="../media/hdphoto2.wdp"/><Relationship Id="rId14" Type="http://schemas.openxmlformats.org/officeDocument/2006/relationships/image" Target="../media/image21.sv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1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hyperlink" Target="https://www.healthline.com/health/tempo-run" TargetMode="External"/><Relationship Id="rId12" Type="http://schemas.openxmlformats.org/officeDocument/2006/relationships/image" Target="../media/image19.svg"/><Relationship Id="rId17" Type="http://schemas.openxmlformats.org/officeDocument/2006/relationships/image" Target="../media/image26.png"/><Relationship Id="rId2" Type="http://schemas.openxmlformats.org/officeDocument/2006/relationships/notesSlide" Target="../notesSlides/notesSlide22.xml"/><Relationship Id="rId16" Type="http://schemas.openxmlformats.org/officeDocument/2006/relationships/image" Target="../media/image25.sv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4.png"/><Relationship Id="rId10" Type="http://schemas.openxmlformats.org/officeDocument/2006/relationships/hyperlink" Target="https://moviekids.co.uk/encanto/" TargetMode="External"/><Relationship Id="rId4" Type="http://schemas.openxmlformats.org/officeDocument/2006/relationships/image" Target="../media/image23.svg"/><Relationship Id="rId9" Type="http://schemas.microsoft.com/office/2007/relationships/hdphoto" Target="../media/hdphoto2.wdp"/><Relationship Id="rId14" Type="http://schemas.openxmlformats.org/officeDocument/2006/relationships/image" Target="../media/image21.svg"/></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png"/><Relationship Id="rId18" Type="http://schemas.openxmlformats.org/officeDocument/2006/relationships/image" Target="../media/image27.svg"/><Relationship Id="rId3" Type="http://schemas.openxmlformats.org/officeDocument/2006/relationships/image" Target="../media/image24.png"/><Relationship Id="rId21" Type="http://schemas.openxmlformats.org/officeDocument/2006/relationships/hyperlink" Target="https://themontessorifamily.com/course/lesson-12-how-to-handle-a-tantrum/" TargetMode="External"/><Relationship Id="rId7" Type="http://schemas.openxmlformats.org/officeDocument/2006/relationships/image" Target="../media/image16.png"/><Relationship Id="rId12" Type="http://schemas.openxmlformats.org/officeDocument/2006/relationships/hyperlink" Target="https://moviekids.co.uk/encanto/" TargetMode="External"/><Relationship Id="rId17" Type="http://schemas.openxmlformats.org/officeDocument/2006/relationships/image" Target="../media/image26.png"/><Relationship Id="rId2" Type="http://schemas.openxmlformats.org/officeDocument/2006/relationships/notesSlide" Target="../notesSlides/notesSlide23.xml"/><Relationship Id="rId16" Type="http://schemas.openxmlformats.org/officeDocument/2006/relationships/image" Target="../media/image21.svg"/><Relationship Id="rId20"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23.svg"/><Relationship Id="rId11" Type="http://schemas.microsoft.com/office/2007/relationships/hdphoto" Target="../media/hdphoto2.wdp"/><Relationship Id="rId5" Type="http://schemas.openxmlformats.org/officeDocument/2006/relationships/image" Target="../media/image22.png"/><Relationship Id="rId15" Type="http://schemas.openxmlformats.org/officeDocument/2006/relationships/image" Target="../media/image20.png"/><Relationship Id="rId10" Type="http://schemas.openxmlformats.org/officeDocument/2006/relationships/image" Target="../media/image17.png"/><Relationship Id="rId19" Type="http://schemas.openxmlformats.org/officeDocument/2006/relationships/image" Target="../media/image28.png"/><Relationship Id="rId4" Type="http://schemas.openxmlformats.org/officeDocument/2006/relationships/image" Target="../media/image25.svg"/><Relationship Id="rId9" Type="http://schemas.openxmlformats.org/officeDocument/2006/relationships/hyperlink" Target="https://www.healthline.com/health/tempo-run" TargetMode="External"/><Relationship Id="rId1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png"/><Relationship Id="rId18" Type="http://schemas.openxmlformats.org/officeDocument/2006/relationships/image" Target="../media/image27.svg"/><Relationship Id="rId3" Type="http://schemas.openxmlformats.org/officeDocument/2006/relationships/image" Target="../media/image24.png"/><Relationship Id="rId21" Type="http://schemas.openxmlformats.org/officeDocument/2006/relationships/hyperlink" Target="https://themontessorifamily.com/course/lesson-12-how-to-handle-a-tantrum/" TargetMode="External"/><Relationship Id="rId7" Type="http://schemas.openxmlformats.org/officeDocument/2006/relationships/image" Target="../media/image16.png"/><Relationship Id="rId12" Type="http://schemas.openxmlformats.org/officeDocument/2006/relationships/hyperlink" Target="https://moviekids.co.uk/encanto/" TargetMode="External"/><Relationship Id="rId17" Type="http://schemas.openxmlformats.org/officeDocument/2006/relationships/image" Target="../media/image26.png"/><Relationship Id="rId2" Type="http://schemas.openxmlformats.org/officeDocument/2006/relationships/notesSlide" Target="../notesSlides/notesSlide25.xml"/><Relationship Id="rId16" Type="http://schemas.openxmlformats.org/officeDocument/2006/relationships/image" Target="../media/image21.svg"/><Relationship Id="rId20"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23.svg"/><Relationship Id="rId11" Type="http://schemas.microsoft.com/office/2007/relationships/hdphoto" Target="../media/hdphoto2.wdp"/><Relationship Id="rId5" Type="http://schemas.openxmlformats.org/officeDocument/2006/relationships/image" Target="../media/image22.png"/><Relationship Id="rId15" Type="http://schemas.openxmlformats.org/officeDocument/2006/relationships/image" Target="../media/image20.png"/><Relationship Id="rId10" Type="http://schemas.openxmlformats.org/officeDocument/2006/relationships/image" Target="../media/image17.png"/><Relationship Id="rId19" Type="http://schemas.openxmlformats.org/officeDocument/2006/relationships/image" Target="../media/image28.png"/><Relationship Id="rId4" Type="http://schemas.openxmlformats.org/officeDocument/2006/relationships/image" Target="../media/image25.svg"/><Relationship Id="rId9" Type="http://schemas.openxmlformats.org/officeDocument/2006/relationships/hyperlink" Target="https://www.healthline.com/health/tempo-run" TargetMode="External"/><Relationship Id="rId14" Type="http://schemas.openxmlformats.org/officeDocument/2006/relationships/image" Target="../media/image19.svg"/></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www.augustanadenver.org/ministries/children-youth-family/children/girls-hugging/" TargetMode="External"/></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png"/><Relationship Id="rId18" Type="http://schemas.openxmlformats.org/officeDocument/2006/relationships/image" Target="../media/image27.svg"/><Relationship Id="rId3" Type="http://schemas.openxmlformats.org/officeDocument/2006/relationships/image" Target="../media/image24.png"/><Relationship Id="rId21" Type="http://schemas.openxmlformats.org/officeDocument/2006/relationships/hyperlink" Target="https://themontessorifamily.com/course/lesson-12-how-to-handle-a-tantrum/" TargetMode="External"/><Relationship Id="rId7" Type="http://schemas.openxmlformats.org/officeDocument/2006/relationships/image" Target="../media/image16.png"/><Relationship Id="rId12" Type="http://schemas.openxmlformats.org/officeDocument/2006/relationships/hyperlink" Target="https://moviekids.co.uk/encanto/" TargetMode="External"/><Relationship Id="rId17" Type="http://schemas.openxmlformats.org/officeDocument/2006/relationships/image" Target="../media/image26.png"/><Relationship Id="rId2" Type="http://schemas.openxmlformats.org/officeDocument/2006/relationships/notesSlide" Target="../notesSlides/notesSlide27.xml"/><Relationship Id="rId16" Type="http://schemas.openxmlformats.org/officeDocument/2006/relationships/image" Target="../media/image21.svg"/><Relationship Id="rId20"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23.svg"/><Relationship Id="rId11" Type="http://schemas.microsoft.com/office/2007/relationships/hdphoto" Target="../media/hdphoto2.wdp"/><Relationship Id="rId5" Type="http://schemas.openxmlformats.org/officeDocument/2006/relationships/image" Target="../media/image22.png"/><Relationship Id="rId15" Type="http://schemas.openxmlformats.org/officeDocument/2006/relationships/image" Target="../media/image20.png"/><Relationship Id="rId10" Type="http://schemas.openxmlformats.org/officeDocument/2006/relationships/image" Target="../media/image17.png"/><Relationship Id="rId19" Type="http://schemas.openxmlformats.org/officeDocument/2006/relationships/image" Target="../media/image28.png"/><Relationship Id="rId4" Type="http://schemas.openxmlformats.org/officeDocument/2006/relationships/image" Target="../media/image25.svg"/><Relationship Id="rId9" Type="http://schemas.openxmlformats.org/officeDocument/2006/relationships/hyperlink" Target="https://www.healthline.com/health/tempo-run" TargetMode="External"/><Relationship Id="rId14" Type="http://schemas.openxmlformats.org/officeDocument/2006/relationships/image" Target="../media/image19.svg"/></Relationships>
</file>

<file path=ppt/slides/_rels/slide2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svg"/><Relationship Id="rId11" Type="http://schemas.openxmlformats.org/officeDocument/2006/relationships/image" Target="../media/image43.sv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ongenre828627152.wordpress.com/2021/11/29/disneys-encanto-is-a-hit-over-holiday-weekend-box-office-top-5/" TargetMode="External"/><Relationship Id="rId5" Type="http://schemas.openxmlformats.org/officeDocument/2006/relationships/image" Target="../media/image4.jpg"/><Relationship Id="rId4" Type="http://schemas.openxmlformats.org/officeDocument/2006/relationships/hyperlink" Target="https://www.onthesquarerealestate.com/neighborhood/queen-village/"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ongenre828627152.wordpress.com/2021/11/29/disneys-encanto-is-a-hit-over-holiday-weekend-box-office-top-5/" TargetMode="External"/><Relationship Id="rId5" Type="http://schemas.openxmlformats.org/officeDocument/2006/relationships/image" Target="../media/image4.jpg"/><Relationship Id="rId4" Type="http://schemas.openxmlformats.org/officeDocument/2006/relationships/hyperlink" Target="https://www.onthesquarerealestate.com/neighborhood/queen-villag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jpg"/><Relationship Id="rId7" Type="http://schemas.openxmlformats.org/officeDocument/2006/relationships/hyperlink" Target="https://ongenre828627152.wordpress.com/2021/11/29/disneys-encanto-is-a-hit-over-holiday-weekend-box-office-top-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6.png"/><Relationship Id="rId4" Type="http://schemas.openxmlformats.org/officeDocument/2006/relationships/hyperlink" Target="https://www.onthesquarerealestate.com/neighborhood/queen-village/" TargetMode="Externa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www.reddit.com/r/momusworthy/comments/7vsuu1/the_limit_does_not_exist/"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hyperlink" Target="http://lancasteronline.com/features/entertainment/terror-behind-the-walls-at-eastern-state-penitentiary-a-haunted/article_f404b436-97dd-11e6-812b-2be77ed52a62.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0.png"/><Relationship Id="rId4" Type="http://schemas.openxmlformats.org/officeDocument/2006/relationships/hyperlink" Target="https://www.blublox.com/blogs/news/should-you-wear-blue-light-glasses-when-watching-tv"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9.jpeg"/><Relationship Id="rId7" Type="http://schemas.openxmlformats.org/officeDocument/2006/relationships/hyperlink" Target="http://lancasteronline.com/features/entertainment/terror-behind-the-walls-at-eastern-state-penitentiary-a-haunted/article_f404b436-97dd-11e6-812b-2be77ed52a62.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0.png"/><Relationship Id="rId4" Type="http://schemas.openxmlformats.org/officeDocument/2006/relationships/hyperlink" Target="https://www.blublox.com/blogs/news/should-you-wear-blue-light-glasses-when-watching-tv"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9.jpeg"/><Relationship Id="rId7" Type="http://schemas.openxmlformats.org/officeDocument/2006/relationships/hyperlink" Target="http://lancasteronline.com/features/entertainment/terror-behind-the-walls-at-eastern-state-penitentiary-a-haunted/article_f404b436-97dd-11e6-812b-2be77ed52a62.htm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2.png"/><Relationship Id="rId4" Type="http://schemas.openxmlformats.org/officeDocument/2006/relationships/hyperlink" Target="https://www.blublox.com/blogs/news/should-you-wear-blue-light-glasses-when-watching-tv"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www.onthesquarerealestate.com/neighborhood/queen-villag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3.png"/><Relationship Id="rId4" Type="http://schemas.openxmlformats.org/officeDocument/2006/relationships/hyperlink" Target="https://www.onthesquarerealestate.com/neighborhood/queen-villag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hyperlink" Target="http://sidcrosby.blogspot.com/2008/04/wolf-blitzer-doenst-know-jack-about.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hyperlink" Target="https://ongenre828627152.wordpress.com/2021/11/29/disneys-encanto-is-a-hit-over-holiday-weekend-box-office-top-5/"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7.png"/><Relationship Id="rId4" Type="http://schemas.openxmlformats.org/officeDocument/2006/relationships/hyperlink" Target="https://www.onthesquarerealestate.com/neighborhood/queen-villag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www.shutterstock.com/image-photo/any-questions-165060995" TargetMode="External"/><Relationship Id="rId4" Type="http://schemas.microsoft.com/office/2007/relationships/hdphoto" Target="../media/hdphoto8.wdp"/></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6.png"/><Relationship Id="rId4"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24D8B37-886A-4DFD-8373-4B15093BA424}"/>
              </a:ext>
            </a:extLst>
          </p:cNvPr>
          <p:cNvSpPr>
            <a:spLocks noGrp="1"/>
          </p:cNvSpPr>
          <p:nvPr>
            <p:ph type="ctrTitle"/>
          </p:nvPr>
        </p:nvSpPr>
        <p:spPr>
          <a:xfrm>
            <a:off x="347472" y="234111"/>
            <a:ext cx="6023348" cy="4945707"/>
          </a:xfrm>
        </p:spPr>
        <p:txBody>
          <a:bodyPr anchor="ctr">
            <a:normAutofit/>
          </a:bodyPr>
          <a:lstStyle/>
          <a:p>
            <a:pPr algn="l"/>
            <a:r>
              <a:rPr lang="en-US" sz="4500" dirty="0">
                <a:solidFill>
                  <a:srgbClr val="FFFFFF"/>
                </a:solidFill>
              </a:rPr>
              <a:t>Neurodevelopmental differences in affective representations between adults and children:</a:t>
            </a:r>
          </a:p>
        </p:txBody>
      </p:sp>
      <p:pic>
        <p:nvPicPr>
          <p:cNvPr id="11" name="Image" descr="Image">
            <a:extLst>
              <a:ext uri="{FF2B5EF4-FFF2-40B4-BE49-F238E27FC236}">
                <a16:creationId xmlns:a16="http://schemas.microsoft.com/office/drawing/2014/main" id="{BEF5610F-4A9F-480A-8DA4-636C7FE065D8}"/>
              </a:ext>
            </a:extLst>
          </p:cNvPr>
          <p:cNvPicPr>
            <a:picLocks noChangeAspect="1"/>
          </p:cNvPicPr>
          <p:nvPr/>
        </p:nvPicPr>
        <p:blipFill rotWithShape="1">
          <a:blip r:embed="rId3"/>
          <a:srcRect l="5898" t="39936" r="8009" b="16017"/>
          <a:stretch/>
        </p:blipFill>
        <p:spPr>
          <a:xfrm>
            <a:off x="8720138" y="234110"/>
            <a:ext cx="3276600" cy="838200"/>
          </a:xfrm>
          <a:prstGeom prst="rect">
            <a:avLst/>
          </a:prstGeom>
          <a:ln w="12700">
            <a:miter lim="400000"/>
          </a:ln>
        </p:spPr>
      </p:pic>
      <p:sp>
        <p:nvSpPr>
          <p:cNvPr id="9" name="Slide Number Placeholder 8">
            <a:extLst>
              <a:ext uri="{FF2B5EF4-FFF2-40B4-BE49-F238E27FC236}">
                <a16:creationId xmlns:a16="http://schemas.microsoft.com/office/drawing/2014/main" id="{540F7BB7-7CBB-4E4C-8182-5445589E7541}"/>
              </a:ext>
            </a:extLst>
          </p:cNvPr>
          <p:cNvSpPr>
            <a:spLocks noGrp="1"/>
          </p:cNvSpPr>
          <p:nvPr>
            <p:ph type="sldNum" sz="quarter" idx="12"/>
          </p:nvPr>
        </p:nvSpPr>
        <p:spPr/>
        <p:txBody>
          <a:bodyPr/>
          <a:lstStyle/>
          <a:p>
            <a:fld id="{487BF82C-E13A-41E3-8FC7-D3379C9C34FC}" type="slidenum">
              <a:rPr lang="en-US" sz="1600" smtClean="0"/>
              <a:t>1</a:t>
            </a:fld>
            <a:endParaRPr lang="en-US" sz="1600" dirty="0"/>
          </a:p>
        </p:txBody>
      </p:sp>
      <p:sp>
        <p:nvSpPr>
          <p:cNvPr id="3" name="TextBox 2">
            <a:extLst>
              <a:ext uri="{FF2B5EF4-FFF2-40B4-BE49-F238E27FC236}">
                <a16:creationId xmlns:a16="http://schemas.microsoft.com/office/drawing/2014/main" id="{F8EE79CF-980A-46E7-9780-53786507F12D}"/>
              </a:ext>
            </a:extLst>
          </p:cNvPr>
          <p:cNvSpPr txBox="1"/>
          <p:nvPr/>
        </p:nvSpPr>
        <p:spPr>
          <a:xfrm>
            <a:off x="347472" y="5762115"/>
            <a:ext cx="3233001" cy="861774"/>
          </a:xfrm>
          <a:prstGeom prst="rect">
            <a:avLst/>
          </a:prstGeom>
          <a:noFill/>
        </p:spPr>
        <p:txBody>
          <a:bodyPr wrap="none" rtlCol="0">
            <a:spAutoFit/>
          </a:bodyPr>
          <a:lstStyle/>
          <a:p>
            <a:r>
              <a:rPr lang="en-US" sz="3200" dirty="0"/>
              <a:t>William J. Mitchell</a:t>
            </a:r>
          </a:p>
          <a:p>
            <a:endParaRPr lang="en-US" dirty="0"/>
          </a:p>
        </p:txBody>
      </p:sp>
      <p:sp>
        <p:nvSpPr>
          <p:cNvPr id="4" name="TextBox 3">
            <a:extLst>
              <a:ext uri="{FF2B5EF4-FFF2-40B4-BE49-F238E27FC236}">
                <a16:creationId xmlns:a16="http://schemas.microsoft.com/office/drawing/2014/main" id="{972974C2-EDBB-4979-83B5-0C50CABBB227}"/>
              </a:ext>
            </a:extLst>
          </p:cNvPr>
          <p:cNvSpPr txBox="1"/>
          <p:nvPr/>
        </p:nvSpPr>
        <p:spPr>
          <a:xfrm>
            <a:off x="326572" y="4073576"/>
            <a:ext cx="4921833" cy="830997"/>
          </a:xfrm>
          <a:prstGeom prst="rect">
            <a:avLst/>
          </a:prstGeom>
          <a:noFill/>
        </p:spPr>
        <p:txBody>
          <a:bodyPr wrap="square" rtlCol="0">
            <a:spAutoFit/>
          </a:bodyPr>
          <a:lstStyle/>
          <a:p>
            <a:r>
              <a:rPr lang="en-US" sz="2400" dirty="0"/>
              <a:t>A presentation for the Philadelphia </a:t>
            </a:r>
            <a:br>
              <a:rPr lang="en-US" sz="2400" dirty="0"/>
            </a:br>
            <a:r>
              <a:rPr lang="en-US" sz="2400" dirty="0"/>
              <a:t>Decision Neuroscience Symposium</a:t>
            </a:r>
          </a:p>
        </p:txBody>
      </p:sp>
      <p:pic>
        <p:nvPicPr>
          <p:cNvPr id="6" name="Picture 5">
            <a:extLst>
              <a:ext uri="{FF2B5EF4-FFF2-40B4-BE49-F238E27FC236}">
                <a16:creationId xmlns:a16="http://schemas.microsoft.com/office/drawing/2014/main" id="{F8FC3ECD-7407-0ED3-3AEB-1545CF375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2529" y="4904573"/>
            <a:ext cx="2411524" cy="1816902"/>
          </a:xfrm>
          <a:prstGeom prst="rect">
            <a:avLst/>
          </a:prstGeom>
        </p:spPr>
      </p:pic>
    </p:spTree>
    <p:extLst>
      <p:ext uri="{BB962C8B-B14F-4D97-AF65-F5344CB8AC3E}">
        <p14:creationId xmlns:p14="http://schemas.microsoft.com/office/powerpoint/2010/main" val="664698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1F0EDD3-6F12-2FA3-EEDC-17A8D3FEEDBD}"/>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Emotion Influences Decision-Making</a:t>
            </a:r>
          </a:p>
        </p:txBody>
      </p:sp>
      <p:sp>
        <p:nvSpPr>
          <p:cNvPr id="25" name="TextBox 24">
            <a:extLst>
              <a:ext uri="{FF2B5EF4-FFF2-40B4-BE49-F238E27FC236}">
                <a16:creationId xmlns:a16="http://schemas.microsoft.com/office/drawing/2014/main" id="{A838C1C4-2299-A607-9BFA-5CE6BE988EF3}"/>
              </a:ext>
            </a:extLst>
          </p:cNvPr>
          <p:cNvSpPr txBox="1"/>
          <p:nvPr/>
        </p:nvSpPr>
        <p:spPr>
          <a:xfrm>
            <a:off x="9293185" y="5892522"/>
            <a:ext cx="2898510" cy="1107996"/>
          </a:xfrm>
          <a:prstGeom prst="rect">
            <a:avLst/>
          </a:prstGeom>
          <a:noFill/>
        </p:spPr>
        <p:txBody>
          <a:bodyPr wrap="square" rtlCol="0">
            <a:spAutoFit/>
          </a:bodyPr>
          <a:lstStyle/>
          <a:p>
            <a:pPr marL="228600" indent="-228600">
              <a:buAutoNum type="arabicPeriod"/>
            </a:pPr>
            <a:r>
              <a:rPr lang="en-US" sz="1100" dirty="0">
                <a:solidFill>
                  <a:schemeClr val="tx2"/>
                </a:solidFill>
              </a:rPr>
              <a:t>Simon (1983)</a:t>
            </a:r>
          </a:p>
          <a:p>
            <a:pPr marL="228600" indent="-228600">
              <a:buAutoNum type="arabicPeriod"/>
            </a:pPr>
            <a:r>
              <a:rPr lang="en-US" sz="1100" dirty="0">
                <a:solidFill>
                  <a:schemeClr val="tx2"/>
                </a:solidFill>
              </a:rPr>
              <a:t>Lerner, </a:t>
            </a:r>
            <a:r>
              <a:rPr lang="en-US" sz="1100" dirty="0" err="1">
                <a:solidFill>
                  <a:schemeClr val="tx2"/>
                </a:solidFill>
              </a:rPr>
              <a:t>Valdesolo</a:t>
            </a:r>
            <a:r>
              <a:rPr lang="en-US" sz="1100" dirty="0">
                <a:solidFill>
                  <a:schemeClr val="tx2"/>
                </a:solidFill>
              </a:rPr>
              <a:t>, &amp; Kassam (2015)</a:t>
            </a:r>
          </a:p>
          <a:p>
            <a:pPr marL="228600" indent="-228600">
              <a:buAutoNum type="arabicPeriod"/>
            </a:pPr>
            <a:r>
              <a:rPr lang="en-US" sz="1100" dirty="0">
                <a:solidFill>
                  <a:schemeClr val="tx2"/>
                </a:solidFill>
              </a:rPr>
              <a:t>Bechara, Damasio, Damasio, &amp; Lee (1999)</a:t>
            </a:r>
          </a:p>
          <a:p>
            <a:pPr marL="228600" indent="-228600">
              <a:buAutoNum type="arabicPeriod"/>
            </a:pPr>
            <a:r>
              <a:rPr lang="en-US" sz="1100" dirty="0">
                <a:solidFill>
                  <a:schemeClr val="bg1"/>
                </a:solidFill>
              </a:rPr>
              <a:t>Nygren, </a:t>
            </a:r>
            <a:r>
              <a:rPr lang="en-US" sz="1100" dirty="0" err="1">
                <a:solidFill>
                  <a:schemeClr val="bg1"/>
                </a:solidFill>
              </a:rPr>
              <a:t>Isen</a:t>
            </a:r>
            <a:r>
              <a:rPr lang="en-US" sz="1100" dirty="0">
                <a:solidFill>
                  <a:schemeClr val="bg1"/>
                </a:solidFill>
              </a:rPr>
              <a:t>, Taylor, &amp; </a:t>
            </a:r>
            <a:r>
              <a:rPr lang="en-US" sz="1100" dirty="0" err="1">
                <a:solidFill>
                  <a:schemeClr val="bg1"/>
                </a:solidFill>
              </a:rPr>
              <a:t>Dulin</a:t>
            </a:r>
            <a:r>
              <a:rPr lang="en-US" sz="1100" dirty="0">
                <a:solidFill>
                  <a:schemeClr val="bg1"/>
                </a:solidFill>
              </a:rPr>
              <a:t> (1996)</a:t>
            </a:r>
          </a:p>
          <a:p>
            <a:pPr marL="228600" indent="-228600">
              <a:buAutoNum type="arabicPeriod"/>
            </a:pPr>
            <a:r>
              <a:rPr lang="en-US" sz="1100" dirty="0" err="1">
                <a:solidFill>
                  <a:schemeClr val="bg1"/>
                </a:solidFill>
              </a:rPr>
              <a:t>Wiltermuth</a:t>
            </a:r>
            <a:r>
              <a:rPr lang="en-US" sz="1100" dirty="0">
                <a:solidFill>
                  <a:schemeClr val="bg1"/>
                </a:solidFill>
              </a:rPr>
              <a:t> &amp; </a:t>
            </a:r>
            <a:r>
              <a:rPr lang="en-US" sz="1100" dirty="0" err="1">
                <a:solidFill>
                  <a:schemeClr val="bg1"/>
                </a:solidFill>
              </a:rPr>
              <a:t>Tiedens</a:t>
            </a:r>
            <a:r>
              <a:rPr lang="en-US" sz="1100" dirty="0">
                <a:solidFill>
                  <a:schemeClr val="bg1"/>
                </a:solidFill>
              </a:rPr>
              <a:t> (2011)</a:t>
            </a:r>
          </a:p>
          <a:p>
            <a:pPr marL="228600" indent="-228600">
              <a:buAutoNum type="arabicPeriod"/>
            </a:pPr>
            <a:endParaRPr lang="en-US" sz="1100" dirty="0"/>
          </a:p>
        </p:txBody>
      </p:sp>
      <p:sp>
        <p:nvSpPr>
          <p:cNvPr id="17" name="Content Placeholder 2">
            <a:extLst>
              <a:ext uri="{FF2B5EF4-FFF2-40B4-BE49-F238E27FC236}">
                <a16:creationId xmlns:a16="http://schemas.microsoft.com/office/drawing/2014/main" id="{2AB26EC4-A97A-07AA-80F2-4AE60A468399}"/>
              </a:ext>
            </a:extLst>
          </p:cNvPr>
          <p:cNvSpPr txBox="1">
            <a:spLocks/>
          </p:cNvSpPr>
          <p:nvPr/>
        </p:nvSpPr>
        <p:spPr>
          <a:xfrm>
            <a:off x="5476875" y="804672"/>
            <a:ext cx="6438900" cy="52303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rPr>
              <a:t>Understanding rationality demands understanding emotion </a:t>
            </a:r>
            <a:r>
              <a:rPr lang="en-US" sz="2400" baseline="30000" dirty="0">
                <a:solidFill>
                  <a:schemeClr val="tx2"/>
                </a:solidFill>
              </a:rPr>
              <a:t>1</a:t>
            </a:r>
          </a:p>
          <a:p>
            <a:r>
              <a:rPr lang="en-US" sz="2400" dirty="0">
                <a:solidFill>
                  <a:schemeClr val="tx2"/>
                </a:solidFill>
              </a:rPr>
              <a:t>Emotions are a dominant driver in everyday decisions </a:t>
            </a:r>
            <a:r>
              <a:rPr lang="en-US" sz="2400" baseline="30000" dirty="0">
                <a:solidFill>
                  <a:schemeClr val="tx2"/>
                </a:solidFill>
              </a:rPr>
              <a:t>2</a:t>
            </a:r>
          </a:p>
          <a:p>
            <a:pPr marL="914400" lvl="2" indent="0">
              <a:buFont typeface="Arial" panose="020B0604020202020204" pitchFamily="34" charset="0"/>
              <a:buNone/>
            </a:pPr>
            <a:r>
              <a:rPr lang="en-US" dirty="0">
                <a:solidFill>
                  <a:schemeClr val="tx2"/>
                </a:solidFill>
              </a:rPr>
              <a:t>vmPFC impairments are associated with riskier financial decisions </a:t>
            </a:r>
            <a:r>
              <a:rPr lang="en-US" baseline="30000" dirty="0">
                <a:solidFill>
                  <a:schemeClr val="tx2"/>
                </a:solidFill>
              </a:rPr>
              <a:t>3</a:t>
            </a:r>
          </a:p>
          <a:p>
            <a:pPr marL="914400" lvl="2" indent="0">
              <a:buFont typeface="Arial" panose="020B0604020202020204" pitchFamily="34" charset="0"/>
              <a:buNone/>
            </a:pPr>
            <a:r>
              <a:rPr lang="en-US" dirty="0">
                <a:solidFill>
                  <a:schemeClr val="bg1"/>
                </a:solidFill>
              </a:rPr>
              <a:t>More positive affect is associated with greater risk taking </a:t>
            </a:r>
            <a:r>
              <a:rPr lang="en-US" baseline="30000" dirty="0">
                <a:solidFill>
                  <a:schemeClr val="bg1"/>
                </a:solidFill>
              </a:rPr>
              <a:t>4</a:t>
            </a:r>
          </a:p>
          <a:p>
            <a:pPr marL="914400" lvl="2" indent="0">
              <a:buFont typeface="Arial" panose="020B0604020202020204" pitchFamily="34" charset="0"/>
              <a:buNone/>
            </a:pPr>
            <a:r>
              <a:rPr lang="en-US" dirty="0">
                <a:solidFill>
                  <a:schemeClr val="bg1"/>
                </a:solidFill>
              </a:rPr>
              <a:t>Affect influences how we evaluate others and their ideas </a:t>
            </a:r>
            <a:r>
              <a:rPr lang="en-US" baseline="30000" dirty="0">
                <a:solidFill>
                  <a:schemeClr val="bg1"/>
                </a:solidFill>
              </a:rPr>
              <a:t>5</a:t>
            </a:r>
          </a:p>
          <a:p>
            <a:endParaRPr lang="en-US" sz="1800" dirty="0">
              <a:solidFill>
                <a:schemeClr val="tx2"/>
              </a:solidFill>
            </a:endParaRPr>
          </a:p>
        </p:txBody>
      </p:sp>
      <p:pic>
        <p:nvPicPr>
          <p:cNvPr id="19" name="Graphic 18" descr="Left Brain with solid fill">
            <a:extLst>
              <a:ext uri="{FF2B5EF4-FFF2-40B4-BE49-F238E27FC236}">
                <a16:creationId xmlns:a16="http://schemas.microsoft.com/office/drawing/2014/main" id="{8CA99757-86FA-A988-20E5-C3936213DD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1361" y="3176248"/>
            <a:ext cx="395626" cy="395626"/>
          </a:xfrm>
          <a:prstGeom prst="rect">
            <a:avLst/>
          </a:prstGeom>
        </p:spPr>
      </p:pic>
    </p:spTree>
    <p:extLst>
      <p:ext uri="{BB962C8B-B14F-4D97-AF65-F5344CB8AC3E}">
        <p14:creationId xmlns:p14="http://schemas.microsoft.com/office/powerpoint/2010/main" val="264158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1F0EDD3-6F12-2FA3-EEDC-17A8D3FEEDBD}"/>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Emotion Influences Decision-Making</a:t>
            </a:r>
          </a:p>
        </p:txBody>
      </p:sp>
      <p:sp>
        <p:nvSpPr>
          <p:cNvPr id="25" name="TextBox 24">
            <a:extLst>
              <a:ext uri="{FF2B5EF4-FFF2-40B4-BE49-F238E27FC236}">
                <a16:creationId xmlns:a16="http://schemas.microsoft.com/office/drawing/2014/main" id="{A838C1C4-2299-A607-9BFA-5CE6BE988EF3}"/>
              </a:ext>
            </a:extLst>
          </p:cNvPr>
          <p:cNvSpPr txBox="1"/>
          <p:nvPr/>
        </p:nvSpPr>
        <p:spPr>
          <a:xfrm>
            <a:off x="9293185" y="5892522"/>
            <a:ext cx="2898510" cy="1107996"/>
          </a:xfrm>
          <a:prstGeom prst="rect">
            <a:avLst/>
          </a:prstGeom>
          <a:noFill/>
        </p:spPr>
        <p:txBody>
          <a:bodyPr wrap="square" rtlCol="0">
            <a:spAutoFit/>
          </a:bodyPr>
          <a:lstStyle/>
          <a:p>
            <a:pPr marL="228600" indent="-228600">
              <a:buAutoNum type="arabicPeriod"/>
            </a:pPr>
            <a:r>
              <a:rPr lang="en-US" sz="1100" dirty="0">
                <a:solidFill>
                  <a:schemeClr val="tx2"/>
                </a:solidFill>
              </a:rPr>
              <a:t>Simon (1983)</a:t>
            </a:r>
          </a:p>
          <a:p>
            <a:pPr marL="228600" indent="-228600">
              <a:buAutoNum type="arabicPeriod"/>
            </a:pPr>
            <a:r>
              <a:rPr lang="en-US" sz="1100" dirty="0">
                <a:solidFill>
                  <a:schemeClr val="tx2"/>
                </a:solidFill>
              </a:rPr>
              <a:t>Lerner, </a:t>
            </a:r>
            <a:r>
              <a:rPr lang="en-US" sz="1100" dirty="0" err="1">
                <a:solidFill>
                  <a:schemeClr val="tx2"/>
                </a:solidFill>
              </a:rPr>
              <a:t>Valdesolo</a:t>
            </a:r>
            <a:r>
              <a:rPr lang="en-US" sz="1100" dirty="0">
                <a:solidFill>
                  <a:schemeClr val="tx2"/>
                </a:solidFill>
              </a:rPr>
              <a:t>, &amp; Kassam (2015)</a:t>
            </a:r>
          </a:p>
          <a:p>
            <a:pPr marL="228600" indent="-228600">
              <a:buAutoNum type="arabicPeriod"/>
            </a:pPr>
            <a:r>
              <a:rPr lang="en-US" sz="1100" dirty="0">
                <a:solidFill>
                  <a:schemeClr val="tx2"/>
                </a:solidFill>
              </a:rPr>
              <a:t>Bechara, Damasio, Damasio, &amp; Lee (1999)</a:t>
            </a:r>
          </a:p>
          <a:p>
            <a:pPr marL="228600" indent="-228600">
              <a:buAutoNum type="arabicPeriod"/>
            </a:pPr>
            <a:r>
              <a:rPr lang="en-US" sz="1100" dirty="0">
                <a:solidFill>
                  <a:schemeClr val="tx2"/>
                </a:solidFill>
              </a:rPr>
              <a:t>Nygren, </a:t>
            </a:r>
            <a:r>
              <a:rPr lang="en-US" sz="1100" dirty="0" err="1">
                <a:solidFill>
                  <a:schemeClr val="tx2"/>
                </a:solidFill>
              </a:rPr>
              <a:t>Isen</a:t>
            </a:r>
            <a:r>
              <a:rPr lang="en-US" sz="1100" dirty="0">
                <a:solidFill>
                  <a:schemeClr val="tx2"/>
                </a:solidFill>
              </a:rPr>
              <a:t>, Taylor, &amp; </a:t>
            </a:r>
            <a:r>
              <a:rPr lang="en-US" sz="1100" dirty="0" err="1">
                <a:solidFill>
                  <a:schemeClr val="tx2"/>
                </a:solidFill>
              </a:rPr>
              <a:t>Dulin</a:t>
            </a:r>
            <a:r>
              <a:rPr lang="en-US" sz="1100" dirty="0">
                <a:solidFill>
                  <a:schemeClr val="tx2"/>
                </a:solidFill>
              </a:rPr>
              <a:t> (1996)</a:t>
            </a:r>
          </a:p>
          <a:p>
            <a:pPr marL="228600" indent="-228600">
              <a:buAutoNum type="arabicPeriod"/>
            </a:pPr>
            <a:r>
              <a:rPr lang="en-US" sz="1100" dirty="0" err="1">
                <a:solidFill>
                  <a:schemeClr val="bg1"/>
                </a:solidFill>
              </a:rPr>
              <a:t>Wiltermuth</a:t>
            </a:r>
            <a:r>
              <a:rPr lang="en-US" sz="1100" dirty="0">
                <a:solidFill>
                  <a:schemeClr val="bg1"/>
                </a:solidFill>
              </a:rPr>
              <a:t> &amp; </a:t>
            </a:r>
            <a:r>
              <a:rPr lang="en-US" sz="1100" dirty="0" err="1">
                <a:solidFill>
                  <a:schemeClr val="bg1"/>
                </a:solidFill>
              </a:rPr>
              <a:t>Tiedens</a:t>
            </a:r>
            <a:r>
              <a:rPr lang="en-US" sz="1100" dirty="0">
                <a:solidFill>
                  <a:schemeClr val="bg1"/>
                </a:solidFill>
              </a:rPr>
              <a:t> (2011)</a:t>
            </a:r>
          </a:p>
          <a:p>
            <a:pPr marL="228600" indent="-228600">
              <a:buAutoNum type="arabicPeriod"/>
            </a:pPr>
            <a:endParaRPr lang="en-US" sz="1100" dirty="0"/>
          </a:p>
        </p:txBody>
      </p:sp>
      <p:sp>
        <p:nvSpPr>
          <p:cNvPr id="17" name="Content Placeholder 2">
            <a:extLst>
              <a:ext uri="{FF2B5EF4-FFF2-40B4-BE49-F238E27FC236}">
                <a16:creationId xmlns:a16="http://schemas.microsoft.com/office/drawing/2014/main" id="{6644BFBC-500A-338D-9616-C26B507FB105}"/>
              </a:ext>
            </a:extLst>
          </p:cNvPr>
          <p:cNvSpPr txBox="1">
            <a:spLocks/>
          </p:cNvSpPr>
          <p:nvPr/>
        </p:nvSpPr>
        <p:spPr>
          <a:xfrm>
            <a:off x="5476875" y="804672"/>
            <a:ext cx="6438900" cy="52303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rPr>
              <a:t>Understanding rationality demands understanding emotion </a:t>
            </a:r>
            <a:r>
              <a:rPr lang="en-US" sz="2400" baseline="30000" dirty="0">
                <a:solidFill>
                  <a:schemeClr val="tx2"/>
                </a:solidFill>
              </a:rPr>
              <a:t>1</a:t>
            </a:r>
          </a:p>
          <a:p>
            <a:r>
              <a:rPr lang="en-US" sz="2400" dirty="0">
                <a:solidFill>
                  <a:schemeClr val="tx2"/>
                </a:solidFill>
              </a:rPr>
              <a:t>Emotions are a dominant driver in everyday decisions </a:t>
            </a:r>
            <a:r>
              <a:rPr lang="en-US" sz="2400" baseline="30000" dirty="0">
                <a:solidFill>
                  <a:schemeClr val="tx2"/>
                </a:solidFill>
              </a:rPr>
              <a:t>2</a:t>
            </a:r>
          </a:p>
          <a:p>
            <a:pPr marL="914400" lvl="2" indent="0">
              <a:buFont typeface="Arial" panose="020B0604020202020204" pitchFamily="34" charset="0"/>
              <a:buNone/>
            </a:pPr>
            <a:r>
              <a:rPr lang="en-US" dirty="0">
                <a:solidFill>
                  <a:schemeClr val="tx2"/>
                </a:solidFill>
              </a:rPr>
              <a:t>vmPFC impairments are associated with riskier financial decisions </a:t>
            </a:r>
            <a:r>
              <a:rPr lang="en-US" baseline="30000" dirty="0">
                <a:solidFill>
                  <a:schemeClr val="tx2"/>
                </a:solidFill>
              </a:rPr>
              <a:t>3</a:t>
            </a:r>
          </a:p>
          <a:p>
            <a:pPr marL="914400" lvl="2" indent="0">
              <a:buFont typeface="Arial" panose="020B0604020202020204" pitchFamily="34" charset="0"/>
              <a:buNone/>
            </a:pPr>
            <a:r>
              <a:rPr lang="en-US" dirty="0">
                <a:solidFill>
                  <a:schemeClr val="tx2"/>
                </a:solidFill>
              </a:rPr>
              <a:t>More positive affect is associated with greater risk taking </a:t>
            </a:r>
            <a:r>
              <a:rPr lang="en-US" baseline="30000" dirty="0">
                <a:solidFill>
                  <a:schemeClr val="tx2"/>
                </a:solidFill>
              </a:rPr>
              <a:t>4</a:t>
            </a:r>
          </a:p>
          <a:p>
            <a:pPr marL="914400" lvl="2" indent="0">
              <a:buFont typeface="Arial" panose="020B0604020202020204" pitchFamily="34" charset="0"/>
              <a:buNone/>
            </a:pPr>
            <a:r>
              <a:rPr lang="en-US" dirty="0">
                <a:solidFill>
                  <a:schemeClr val="bg1"/>
                </a:solidFill>
              </a:rPr>
              <a:t>Affect influences how we evaluate others and their ideas </a:t>
            </a:r>
            <a:r>
              <a:rPr lang="en-US" baseline="30000" dirty="0">
                <a:solidFill>
                  <a:schemeClr val="bg1"/>
                </a:solidFill>
              </a:rPr>
              <a:t>5</a:t>
            </a:r>
          </a:p>
          <a:p>
            <a:endParaRPr lang="en-US" sz="1800" dirty="0">
              <a:solidFill>
                <a:schemeClr val="tx2"/>
              </a:solidFill>
            </a:endParaRPr>
          </a:p>
        </p:txBody>
      </p:sp>
      <p:grpSp>
        <p:nvGrpSpPr>
          <p:cNvPr id="18" name="Group 17">
            <a:extLst>
              <a:ext uri="{FF2B5EF4-FFF2-40B4-BE49-F238E27FC236}">
                <a16:creationId xmlns:a16="http://schemas.microsoft.com/office/drawing/2014/main" id="{43FFC547-7A44-C61A-010D-801A502ABAC7}"/>
              </a:ext>
            </a:extLst>
          </p:cNvPr>
          <p:cNvGrpSpPr/>
          <p:nvPr/>
        </p:nvGrpSpPr>
        <p:grpSpPr>
          <a:xfrm>
            <a:off x="5981361" y="3176248"/>
            <a:ext cx="395626" cy="1004919"/>
            <a:chOff x="5981361" y="3176248"/>
            <a:chExt cx="395626" cy="1004919"/>
          </a:xfrm>
        </p:grpSpPr>
        <p:pic>
          <p:nvPicPr>
            <p:cNvPr id="19" name="Graphic 18" descr="Left Brain with solid fill">
              <a:extLst>
                <a:ext uri="{FF2B5EF4-FFF2-40B4-BE49-F238E27FC236}">
                  <a16:creationId xmlns:a16="http://schemas.microsoft.com/office/drawing/2014/main" id="{EB06CE00-A39D-BDAE-1E3B-EB83B1C6B1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1361" y="3176248"/>
              <a:ext cx="395626" cy="395626"/>
            </a:xfrm>
            <a:prstGeom prst="rect">
              <a:avLst/>
            </a:prstGeom>
          </p:spPr>
        </p:pic>
        <p:pic>
          <p:nvPicPr>
            <p:cNvPr id="20" name="Graphic 19" descr="Grinning face with solid fill with solid fill">
              <a:extLst>
                <a:ext uri="{FF2B5EF4-FFF2-40B4-BE49-F238E27FC236}">
                  <a16:creationId xmlns:a16="http://schemas.microsoft.com/office/drawing/2014/main" id="{9C3DDB4A-6A7C-8363-D01A-2B138004E2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03223" y="3785540"/>
              <a:ext cx="373764" cy="395627"/>
            </a:xfrm>
            <a:prstGeom prst="rect">
              <a:avLst/>
            </a:prstGeom>
          </p:spPr>
        </p:pic>
      </p:grpSp>
    </p:spTree>
    <p:extLst>
      <p:ext uri="{BB962C8B-B14F-4D97-AF65-F5344CB8AC3E}">
        <p14:creationId xmlns:p14="http://schemas.microsoft.com/office/powerpoint/2010/main" val="110488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1F0EDD3-6F12-2FA3-EEDC-17A8D3FEEDBD}"/>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Emotion Influences Decision-Making</a:t>
            </a:r>
          </a:p>
        </p:txBody>
      </p:sp>
      <p:sp>
        <p:nvSpPr>
          <p:cNvPr id="11" name="Content Placeholder 2">
            <a:extLst>
              <a:ext uri="{FF2B5EF4-FFF2-40B4-BE49-F238E27FC236}">
                <a16:creationId xmlns:a16="http://schemas.microsoft.com/office/drawing/2014/main" id="{A1A2ECAE-8EFE-C02C-D42B-BE23DDA47A4B}"/>
              </a:ext>
            </a:extLst>
          </p:cNvPr>
          <p:cNvSpPr>
            <a:spLocks noGrp="1"/>
          </p:cNvSpPr>
          <p:nvPr>
            <p:ph idx="1"/>
          </p:nvPr>
        </p:nvSpPr>
        <p:spPr>
          <a:xfrm>
            <a:off x="5476875" y="804672"/>
            <a:ext cx="6438900" cy="5230368"/>
          </a:xfrm>
        </p:spPr>
        <p:txBody>
          <a:bodyPr anchor="ctr">
            <a:normAutofit/>
          </a:bodyPr>
          <a:lstStyle/>
          <a:p>
            <a:r>
              <a:rPr lang="en-US" sz="2400" dirty="0">
                <a:solidFill>
                  <a:schemeClr val="tx2"/>
                </a:solidFill>
              </a:rPr>
              <a:t>Understanding rationality demands understanding emotion </a:t>
            </a:r>
            <a:r>
              <a:rPr lang="en-US" sz="2400" baseline="30000" dirty="0">
                <a:solidFill>
                  <a:schemeClr val="tx2"/>
                </a:solidFill>
              </a:rPr>
              <a:t>1</a:t>
            </a:r>
          </a:p>
          <a:p>
            <a:r>
              <a:rPr lang="en-US" sz="2400" dirty="0">
                <a:solidFill>
                  <a:schemeClr val="tx2"/>
                </a:solidFill>
              </a:rPr>
              <a:t>Emotions are a dominant driver in everyday decisions </a:t>
            </a:r>
            <a:r>
              <a:rPr lang="en-US" sz="2400" baseline="30000" dirty="0">
                <a:solidFill>
                  <a:schemeClr val="tx2"/>
                </a:solidFill>
              </a:rPr>
              <a:t>2</a:t>
            </a:r>
          </a:p>
          <a:p>
            <a:pPr marL="914400" lvl="2" indent="0">
              <a:buNone/>
            </a:pPr>
            <a:r>
              <a:rPr lang="en-US" dirty="0">
                <a:solidFill>
                  <a:schemeClr val="tx2"/>
                </a:solidFill>
              </a:rPr>
              <a:t>vmPFC impairments are associated with riskier financial decisions </a:t>
            </a:r>
            <a:r>
              <a:rPr lang="en-US" baseline="30000" dirty="0">
                <a:solidFill>
                  <a:schemeClr val="tx2"/>
                </a:solidFill>
              </a:rPr>
              <a:t>3</a:t>
            </a:r>
          </a:p>
          <a:p>
            <a:pPr marL="914400" lvl="2" indent="0">
              <a:buNone/>
            </a:pPr>
            <a:r>
              <a:rPr lang="en-US" dirty="0">
                <a:solidFill>
                  <a:schemeClr val="tx2"/>
                </a:solidFill>
              </a:rPr>
              <a:t>More positive affect is associated with greater risk taking </a:t>
            </a:r>
            <a:r>
              <a:rPr lang="en-US" baseline="30000" dirty="0">
                <a:solidFill>
                  <a:schemeClr val="tx2"/>
                </a:solidFill>
              </a:rPr>
              <a:t>4</a:t>
            </a:r>
          </a:p>
          <a:p>
            <a:pPr marL="914400" lvl="2" indent="0">
              <a:buNone/>
            </a:pPr>
            <a:r>
              <a:rPr lang="en-US" dirty="0">
                <a:solidFill>
                  <a:schemeClr val="tx2"/>
                </a:solidFill>
              </a:rPr>
              <a:t>Affect influences how we evaluate others and their ideas </a:t>
            </a:r>
            <a:r>
              <a:rPr lang="en-US" baseline="30000" dirty="0">
                <a:solidFill>
                  <a:schemeClr val="tx2"/>
                </a:solidFill>
              </a:rPr>
              <a:t>5</a:t>
            </a:r>
          </a:p>
          <a:p>
            <a:endParaRPr lang="en-US" sz="1800" dirty="0">
              <a:solidFill>
                <a:schemeClr val="tx2"/>
              </a:solidFill>
            </a:endParaRPr>
          </a:p>
        </p:txBody>
      </p:sp>
      <p:sp>
        <p:nvSpPr>
          <p:cNvPr id="25" name="TextBox 24">
            <a:extLst>
              <a:ext uri="{FF2B5EF4-FFF2-40B4-BE49-F238E27FC236}">
                <a16:creationId xmlns:a16="http://schemas.microsoft.com/office/drawing/2014/main" id="{A838C1C4-2299-A607-9BFA-5CE6BE988EF3}"/>
              </a:ext>
            </a:extLst>
          </p:cNvPr>
          <p:cNvSpPr txBox="1"/>
          <p:nvPr/>
        </p:nvSpPr>
        <p:spPr>
          <a:xfrm>
            <a:off x="9293185" y="5892522"/>
            <a:ext cx="2898510" cy="1107996"/>
          </a:xfrm>
          <a:prstGeom prst="rect">
            <a:avLst/>
          </a:prstGeom>
          <a:noFill/>
        </p:spPr>
        <p:txBody>
          <a:bodyPr wrap="square" rtlCol="0">
            <a:spAutoFit/>
          </a:bodyPr>
          <a:lstStyle/>
          <a:p>
            <a:pPr marL="228600" indent="-228600">
              <a:buAutoNum type="arabicPeriod"/>
            </a:pPr>
            <a:r>
              <a:rPr lang="en-US" sz="1100" dirty="0">
                <a:solidFill>
                  <a:schemeClr val="tx2"/>
                </a:solidFill>
              </a:rPr>
              <a:t>Simon (1983)</a:t>
            </a:r>
          </a:p>
          <a:p>
            <a:pPr marL="228600" indent="-228600">
              <a:buAutoNum type="arabicPeriod"/>
            </a:pPr>
            <a:r>
              <a:rPr lang="en-US" sz="1100" dirty="0">
                <a:solidFill>
                  <a:schemeClr val="tx2"/>
                </a:solidFill>
              </a:rPr>
              <a:t>Lerner, </a:t>
            </a:r>
            <a:r>
              <a:rPr lang="en-US" sz="1100" dirty="0" err="1">
                <a:solidFill>
                  <a:schemeClr val="tx2"/>
                </a:solidFill>
              </a:rPr>
              <a:t>Valdesolo</a:t>
            </a:r>
            <a:r>
              <a:rPr lang="en-US" sz="1100" dirty="0">
                <a:solidFill>
                  <a:schemeClr val="tx2"/>
                </a:solidFill>
              </a:rPr>
              <a:t>, &amp; Kassam (2015)</a:t>
            </a:r>
          </a:p>
          <a:p>
            <a:pPr marL="228600" indent="-228600">
              <a:buAutoNum type="arabicPeriod"/>
            </a:pPr>
            <a:r>
              <a:rPr lang="en-US" sz="1100" dirty="0">
                <a:solidFill>
                  <a:schemeClr val="tx2"/>
                </a:solidFill>
              </a:rPr>
              <a:t>Bechara, Damasio, Damasio, &amp; Lee (1999)</a:t>
            </a:r>
          </a:p>
          <a:p>
            <a:pPr marL="228600" indent="-228600">
              <a:buAutoNum type="arabicPeriod"/>
            </a:pPr>
            <a:r>
              <a:rPr lang="en-US" sz="1100" dirty="0">
                <a:solidFill>
                  <a:schemeClr val="tx2"/>
                </a:solidFill>
              </a:rPr>
              <a:t>Nygren, </a:t>
            </a:r>
            <a:r>
              <a:rPr lang="en-US" sz="1100" dirty="0" err="1">
                <a:solidFill>
                  <a:schemeClr val="tx2"/>
                </a:solidFill>
              </a:rPr>
              <a:t>Isen</a:t>
            </a:r>
            <a:r>
              <a:rPr lang="en-US" sz="1100" dirty="0">
                <a:solidFill>
                  <a:schemeClr val="tx2"/>
                </a:solidFill>
              </a:rPr>
              <a:t>, Taylor, &amp; </a:t>
            </a:r>
            <a:r>
              <a:rPr lang="en-US" sz="1100" dirty="0" err="1">
                <a:solidFill>
                  <a:schemeClr val="tx2"/>
                </a:solidFill>
              </a:rPr>
              <a:t>Dulin</a:t>
            </a:r>
            <a:r>
              <a:rPr lang="en-US" sz="1100" dirty="0">
                <a:solidFill>
                  <a:schemeClr val="tx2"/>
                </a:solidFill>
              </a:rPr>
              <a:t> (1996)</a:t>
            </a:r>
          </a:p>
          <a:p>
            <a:pPr marL="228600" indent="-228600">
              <a:buAutoNum type="arabicPeriod"/>
            </a:pPr>
            <a:r>
              <a:rPr lang="en-US" sz="1100" dirty="0" err="1">
                <a:solidFill>
                  <a:schemeClr val="tx2"/>
                </a:solidFill>
              </a:rPr>
              <a:t>Wiltermuth</a:t>
            </a:r>
            <a:r>
              <a:rPr lang="en-US" sz="1100" dirty="0">
                <a:solidFill>
                  <a:schemeClr val="tx2"/>
                </a:solidFill>
              </a:rPr>
              <a:t> &amp; </a:t>
            </a:r>
            <a:r>
              <a:rPr lang="en-US" sz="1100" dirty="0" err="1">
                <a:solidFill>
                  <a:schemeClr val="tx2"/>
                </a:solidFill>
              </a:rPr>
              <a:t>Tiedens</a:t>
            </a:r>
            <a:r>
              <a:rPr lang="en-US" sz="1100" dirty="0">
                <a:solidFill>
                  <a:schemeClr val="tx2"/>
                </a:solidFill>
              </a:rPr>
              <a:t> (2011)</a:t>
            </a:r>
          </a:p>
          <a:p>
            <a:pPr marL="228600" indent="-228600">
              <a:buAutoNum type="arabicPeriod"/>
            </a:pPr>
            <a:endParaRPr lang="en-US" sz="1100" dirty="0"/>
          </a:p>
        </p:txBody>
      </p:sp>
      <p:grpSp>
        <p:nvGrpSpPr>
          <p:cNvPr id="37" name="Group 36">
            <a:extLst>
              <a:ext uri="{FF2B5EF4-FFF2-40B4-BE49-F238E27FC236}">
                <a16:creationId xmlns:a16="http://schemas.microsoft.com/office/drawing/2014/main" id="{3B8877F5-FEFB-97CE-003D-9AFEFBC99763}"/>
              </a:ext>
            </a:extLst>
          </p:cNvPr>
          <p:cNvGrpSpPr/>
          <p:nvPr/>
        </p:nvGrpSpPr>
        <p:grpSpPr>
          <a:xfrm>
            <a:off x="5981361" y="3176248"/>
            <a:ext cx="395626" cy="1595923"/>
            <a:chOff x="5981361" y="3176248"/>
            <a:chExt cx="395626" cy="1595923"/>
          </a:xfrm>
        </p:grpSpPr>
        <p:pic>
          <p:nvPicPr>
            <p:cNvPr id="6" name="Graphic 5" descr="Left Brain with solid fill">
              <a:extLst>
                <a:ext uri="{FF2B5EF4-FFF2-40B4-BE49-F238E27FC236}">
                  <a16:creationId xmlns:a16="http://schemas.microsoft.com/office/drawing/2014/main" id="{BC798786-9DE8-4A32-7303-C713727E45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1361" y="3176248"/>
              <a:ext cx="395626" cy="395626"/>
            </a:xfrm>
            <a:prstGeom prst="rect">
              <a:avLst/>
            </a:prstGeom>
          </p:spPr>
        </p:pic>
        <p:pic>
          <p:nvPicPr>
            <p:cNvPr id="9" name="Graphic 8" descr="Grinning face with solid fill with solid fill">
              <a:extLst>
                <a:ext uri="{FF2B5EF4-FFF2-40B4-BE49-F238E27FC236}">
                  <a16:creationId xmlns:a16="http://schemas.microsoft.com/office/drawing/2014/main" id="{58474CA1-5B11-9287-D6DF-DEB668DC51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03223" y="3785540"/>
              <a:ext cx="373764" cy="395627"/>
            </a:xfrm>
            <a:prstGeom prst="rect">
              <a:avLst/>
            </a:prstGeom>
          </p:spPr>
        </p:pic>
        <p:pic>
          <p:nvPicPr>
            <p:cNvPr id="18" name="Graphic 17" descr="Children with solid fill">
              <a:extLst>
                <a:ext uri="{FF2B5EF4-FFF2-40B4-BE49-F238E27FC236}">
                  <a16:creationId xmlns:a16="http://schemas.microsoft.com/office/drawing/2014/main" id="{6D432189-9996-7A4D-05B8-28FBA145E2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81361" y="4376545"/>
              <a:ext cx="395626" cy="395626"/>
            </a:xfrm>
            <a:prstGeom prst="rect">
              <a:avLst/>
            </a:prstGeom>
          </p:spPr>
        </p:pic>
      </p:grpSp>
    </p:spTree>
    <p:extLst>
      <p:ext uri="{BB962C8B-B14F-4D97-AF65-F5344CB8AC3E}">
        <p14:creationId xmlns:p14="http://schemas.microsoft.com/office/powerpoint/2010/main" val="147400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1F0EDD3-6F12-2FA3-EEDC-17A8D3FEEDBD}"/>
              </a:ext>
            </a:extLst>
          </p:cNvPr>
          <p:cNvSpPr>
            <a:spLocks noGrp="1"/>
          </p:cNvSpPr>
          <p:nvPr>
            <p:ph type="title"/>
          </p:nvPr>
        </p:nvSpPr>
        <p:spPr>
          <a:xfrm>
            <a:off x="640080" y="1243013"/>
            <a:ext cx="3855720" cy="4371974"/>
          </a:xfrm>
        </p:spPr>
        <p:txBody>
          <a:bodyPr>
            <a:normAutofit/>
          </a:bodyPr>
          <a:lstStyle/>
          <a:p>
            <a:r>
              <a:rPr lang="en-US" sz="3600" dirty="0">
                <a:solidFill>
                  <a:schemeClr val="tx2"/>
                </a:solidFill>
              </a:rPr>
              <a:t>Emotion Influences Decision-Making</a:t>
            </a:r>
          </a:p>
        </p:txBody>
      </p:sp>
      <p:sp>
        <p:nvSpPr>
          <p:cNvPr id="25" name="TextBox 24">
            <a:extLst>
              <a:ext uri="{FF2B5EF4-FFF2-40B4-BE49-F238E27FC236}">
                <a16:creationId xmlns:a16="http://schemas.microsoft.com/office/drawing/2014/main" id="{A838C1C4-2299-A607-9BFA-5CE6BE988EF3}"/>
              </a:ext>
            </a:extLst>
          </p:cNvPr>
          <p:cNvSpPr txBox="1"/>
          <p:nvPr/>
        </p:nvSpPr>
        <p:spPr>
          <a:xfrm>
            <a:off x="9293185" y="5892522"/>
            <a:ext cx="2898510" cy="1107996"/>
          </a:xfrm>
          <a:prstGeom prst="rect">
            <a:avLst/>
          </a:prstGeom>
          <a:noFill/>
        </p:spPr>
        <p:txBody>
          <a:bodyPr wrap="square" rtlCol="0">
            <a:spAutoFit/>
          </a:bodyPr>
          <a:lstStyle/>
          <a:p>
            <a:pPr marL="228600" indent="-228600">
              <a:buAutoNum type="arabicPeriod"/>
            </a:pPr>
            <a:r>
              <a:rPr lang="en-US" sz="1100" dirty="0">
                <a:solidFill>
                  <a:schemeClr val="tx2"/>
                </a:solidFill>
              </a:rPr>
              <a:t>Simon (1983)</a:t>
            </a:r>
          </a:p>
          <a:p>
            <a:pPr marL="228600" indent="-228600">
              <a:buAutoNum type="arabicPeriod"/>
            </a:pPr>
            <a:r>
              <a:rPr lang="en-US" sz="1100" dirty="0">
                <a:solidFill>
                  <a:schemeClr val="tx2"/>
                </a:solidFill>
              </a:rPr>
              <a:t>Lerner, </a:t>
            </a:r>
            <a:r>
              <a:rPr lang="en-US" sz="1100" dirty="0" err="1">
                <a:solidFill>
                  <a:schemeClr val="tx2"/>
                </a:solidFill>
              </a:rPr>
              <a:t>Valdesolo</a:t>
            </a:r>
            <a:r>
              <a:rPr lang="en-US" sz="1100" dirty="0">
                <a:solidFill>
                  <a:schemeClr val="tx2"/>
                </a:solidFill>
              </a:rPr>
              <a:t>, &amp; Kassam (2015)</a:t>
            </a:r>
          </a:p>
          <a:p>
            <a:pPr marL="228600" indent="-228600">
              <a:buAutoNum type="arabicPeriod"/>
            </a:pPr>
            <a:r>
              <a:rPr lang="en-US" sz="1100" dirty="0">
                <a:solidFill>
                  <a:schemeClr val="tx2"/>
                </a:solidFill>
              </a:rPr>
              <a:t>Bechara, Damasio, Damasio, &amp; Lee (1999)</a:t>
            </a:r>
          </a:p>
          <a:p>
            <a:pPr marL="228600" indent="-228600">
              <a:buAutoNum type="arabicPeriod"/>
            </a:pPr>
            <a:r>
              <a:rPr lang="en-US" sz="1100" dirty="0">
                <a:solidFill>
                  <a:schemeClr val="tx2"/>
                </a:solidFill>
              </a:rPr>
              <a:t>Nygren, </a:t>
            </a:r>
            <a:r>
              <a:rPr lang="en-US" sz="1100" dirty="0" err="1">
                <a:solidFill>
                  <a:schemeClr val="tx2"/>
                </a:solidFill>
              </a:rPr>
              <a:t>Isen</a:t>
            </a:r>
            <a:r>
              <a:rPr lang="en-US" sz="1100" dirty="0">
                <a:solidFill>
                  <a:schemeClr val="tx2"/>
                </a:solidFill>
              </a:rPr>
              <a:t>, Taylor, &amp; </a:t>
            </a:r>
            <a:r>
              <a:rPr lang="en-US" sz="1100" dirty="0" err="1">
                <a:solidFill>
                  <a:schemeClr val="tx2"/>
                </a:solidFill>
              </a:rPr>
              <a:t>Dulin</a:t>
            </a:r>
            <a:r>
              <a:rPr lang="en-US" sz="1100" dirty="0">
                <a:solidFill>
                  <a:schemeClr val="tx2"/>
                </a:solidFill>
              </a:rPr>
              <a:t> (1996)</a:t>
            </a:r>
          </a:p>
          <a:p>
            <a:pPr marL="228600" indent="-228600">
              <a:buAutoNum type="arabicPeriod"/>
            </a:pPr>
            <a:r>
              <a:rPr lang="en-US" sz="1100" dirty="0" err="1">
                <a:solidFill>
                  <a:schemeClr val="tx2"/>
                </a:solidFill>
              </a:rPr>
              <a:t>Wiltermuth</a:t>
            </a:r>
            <a:r>
              <a:rPr lang="en-US" sz="1100" dirty="0">
                <a:solidFill>
                  <a:schemeClr val="tx2"/>
                </a:solidFill>
              </a:rPr>
              <a:t> &amp; </a:t>
            </a:r>
            <a:r>
              <a:rPr lang="en-US" sz="1100" dirty="0" err="1">
                <a:solidFill>
                  <a:schemeClr val="tx2"/>
                </a:solidFill>
              </a:rPr>
              <a:t>Tiedens</a:t>
            </a:r>
            <a:r>
              <a:rPr lang="en-US" sz="1100" dirty="0">
                <a:solidFill>
                  <a:schemeClr val="tx2"/>
                </a:solidFill>
              </a:rPr>
              <a:t> (2011)</a:t>
            </a:r>
          </a:p>
          <a:p>
            <a:pPr marL="228600" indent="-228600">
              <a:buAutoNum type="arabicPeriod"/>
            </a:pPr>
            <a:endParaRPr lang="en-US" sz="1100" dirty="0"/>
          </a:p>
        </p:txBody>
      </p:sp>
      <p:sp>
        <p:nvSpPr>
          <p:cNvPr id="22" name="Content Placeholder 2">
            <a:extLst>
              <a:ext uri="{FF2B5EF4-FFF2-40B4-BE49-F238E27FC236}">
                <a16:creationId xmlns:a16="http://schemas.microsoft.com/office/drawing/2014/main" id="{FE52CEF1-9A19-9C11-5ED8-B08375EA1121}"/>
              </a:ext>
            </a:extLst>
          </p:cNvPr>
          <p:cNvSpPr txBox="1">
            <a:spLocks/>
          </p:cNvSpPr>
          <p:nvPr/>
        </p:nvSpPr>
        <p:spPr>
          <a:xfrm>
            <a:off x="5476875" y="804672"/>
            <a:ext cx="6438900" cy="52303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tx2"/>
                </a:solidFill>
              </a:rPr>
              <a:t>Understanding rationality demands understanding emotion </a:t>
            </a:r>
            <a:r>
              <a:rPr lang="en-US" sz="2400" baseline="30000">
                <a:solidFill>
                  <a:schemeClr val="tx2"/>
                </a:solidFill>
              </a:rPr>
              <a:t>1</a:t>
            </a:r>
          </a:p>
          <a:p>
            <a:r>
              <a:rPr lang="en-US" sz="2400">
                <a:solidFill>
                  <a:schemeClr val="tx2"/>
                </a:solidFill>
              </a:rPr>
              <a:t>Emotions are a dominant driver in everyday decisions </a:t>
            </a:r>
            <a:r>
              <a:rPr lang="en-US" sz="2400" baseline="30000">
                <a:solidFill>
                  <a:schemeClr val="tx2"/>
                </a:solidFill>
              </a:rPr>
              <a:t>2</a:t>
            </a:r>
          </a:p>
          <a:p>
            <a:pPr marL="914400" lvl="2" indent="0">
              <a:buFont typeface="Arial" panose="020B0604020202020204" pitchFamily="34" charset="0"/>
              <a:buNone/>
            </a:pPr>
            <a:r>
              <a:rPr lang="en-US">
                <a:solidFill>
                  <a:schemeClr val="tx2"/>
                </a:solidFill>
              </a:rPr>
              <a:t>vmPFC impairments are associated with riskier financial decisions </a:t>
            </a:r>
            <a:r>
              <a:rPr lang="en-US" baseline="30000">
                <a:solidFill>
                  <a:schemeClr val="tx2"/>
                </a:solidFill>
              </a:rPr>
              <a:t>3</a:t>
            </a:r>
          </a:p>
          <a:p>
            <a:pPr marL="914400" lvl="2" indent="0">
              <a:buFont typeface="Arial" panose="020B0604020202020204" pitchFamily="34" charset="0"/>
              <a:buNone/>
            </a:pPr>
            <a:r>
              <a:rPr lang="en-US">
                <a:solidFill>
                  <a:schemeClr val="tx2"/>
                </a:solidFill>
              </a:rPr>
              <a:t>More positive affect is associated with greater risk taking </a:t>
            </a:r>
            <a:r>
              <a:rPr lang="en-US" baseline="30000">
                <a:solidFill>
                  <a:schemeClr val="tx2"/>
                </a:solidFill>
              </a:rPr>
              <a:t>4</a:t>
            </a:r>
          </a:p>
          <a:p>
            <a:pPr marL="914400" lvl="2" indent="0">
              <a:buFont typeface="Arial" panose="020B0604020202020204" pitchFamily="34" charset="0"/>
              <a:buNone/>
            </a:pPr>
            <a:r>
              <a:rPr lang="en-US">
                <a:solidFill>
                  <a:schemeClr val="tx2"/>
                </a:solidFill>
              </a:rPr>
              <a:t>Affect influences how we evaluate others and their ideas </a:t>
            </a:r>
            <a:r>
              <a:rPr lang="en-US" baseline="30000">
                <a:solidFill>
                  <a:schemeClr val="tx2"/>
                </a:solidFill>
              </a:rPr>
              <a:t>5</a:t>
            </a:r>
          </a:p>
          <a:p>
            <a:endParaRPr lang="en-US" sz="1800" dirty="0">
              <a:solidFill>
                <a:schemeClr val="tx2"/>
              </a:solidFill>
            </a:endParaRPr>
          </a:p>
        </p:txBody>
      </p:sp>
      <p:grpSp>
        <p:nvGrpSpPr>
          <p:cNvPr id="23" name="Group 22">
            <a:extLst>
              <a:ext uri="{FF2B5EF4-FFF2-40B4-BE49-F238E27FC236}">
                <a16:creationId xmlns:a16="http://schemas.microsoft.com/office/drawing/2014/main" id="{EB3E56E6-B1DE-79F4-DFA7-35C867F3FBB5}"/>
              </a:ext>
            </a:extLst>
          </p:cNvPr>
          <p:cNvGrpSpPr/>
          <p:nvPr/>
        </p:nvGrpSpPr>
        <p:grpSpPr>
          <a:xfrm>
            <a:off x="5981361" y="3176248"/>
            <a:ext cx="395626" cy="1595923"/>
            <a:chOff x="5981361" y="3176248"/>
            <a:chExt cx="395626" cy="1595923"/>
          </a:xfrm>
        </p:grpSpPr>
        <p:pic>
          <p:nvPicPr>
            <p:cNvPr id="24" name="Graphic 23" descr="Left Brain with solid fill">
              <a:extLst>
                <a:ext uri="{FF2B5EF4-FFF2-40B4-BE49-F238E27FC236}">
                  <a16:creationId xmlns:a16="http://schemas.microsoft.com/office/drawing/2014/main" id="{D3CE07B7-F305-9044-6F1F-9222A2CE07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1361" y="3176248"/>
              <a:ext cx="395626" cy="395626"/>
            </a:xfrm>
            <a:prstGeom prst="rect">
              <a:avLst/>
            </a:prstGeom>
          </p:spPr>
        </p:pic>
        <p:pic>
          <p:nvPicPr>
            <p:cNvPr id="26" name="Graphic 25" descr="Grinning face with solid fill with solid fill">
              <a:extLst>
                <a:ext uri="{FF2B5EF4-FFF2-40B4-BE49-F238E27FC236}">
                  <a16:creationId xmlns:a16="http://schemas.microsoft.com/office/drawing/2014/main" id="{9ACC0DED-00DA-8819-52E8-599BB8E409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03223" y="3785540"/>
              <a:ext cx="373764" cy="395627"/>
            </a:xfrm>
            <a:prstGeom prst="rect">
              <a:avLst/>
            </a:prstGeom>
          </p:spPr>
        </p:pic>
        <p:pic>
          <p:nvPicPr>
            <p:cNvPr id="27" name="Graphic 26" descr="Children with solid fill">
              <a:extLst>
                <a:ext uri="{FF2B5EF4-FFF2-40B4-BE49-F238E27FC236}">
                  <a16:creationId xmlns:a16="http://schemas.microsoft.com/office/drawing/2014/main" id="{75FE396B-56B5-717D-27E9-5C08178CD8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81361" y="4376545"/>
              <a:ext cx="395626" cy="395626"/>
            </a:xfrm>
            <a:prstGeom prst="rect">
              <a:avLst/>
            </a:prstGeom>
          </p:spPr>
        </p:pic>
      </p:grpSp>
      <p:sp>
        <p:nvSpPr>
          <p:cNvPr id="29" name="TextBox 28">
            <a:extLst>
              <a:ext uri="{FF2B5EF4-FFF2-40B4-BE49-F238E27FC236}">
                <a16:creationId xmlns:a16="http://schemas.microsoft.com/office/drawing/2014/main" id="{DF55893B-9942-AFA1-B0A3-D3D907A9EF5B}"/>
              </a:ext>
            </a:extLst>
          </p:cNvPr>
          <p:cNvSpPr txBox="1"/>
          <p:nvPr/>
        </p:nvSpPr>
        <p:spPr>
          <a:xfrm>
            <a:off x="4581219" y="6222784"/>
            <a:ext cx="3029255" cy="461665"/>
          </a:xfrm>
          <a:prstGeom prst="rect">
            <a:avLst/>
          </a:prstGeom>
          <a:noFill/>
        </p:spPr>
        <p:txBody>
          <a:bodyPr wrap="square" rtlCol="0">
            <a:spAutoFit/>
          </a:bodyPr>
          <a:lstStyle/>
          <a:p>
            <a:pPr algn="ctr"/>
            <a:r>
              <a:rPr lang="en-US" sz="2400" dirty="0">
                <a:solidFill>
                  <a:schemeClr val="tx2"/>
                </a:solidFill>
              </a:rPr>
              <a:t>*(and is influenced by)</a:t>
            </a:r>
          </a:p>
        </p:txBody>
      </p:sp>
      <p:sp>
        <p:nvSpPr>
          <p:cNvPr id="6" name="TextBox 5">
            <a:extLst>
              <a:ext uri="{FF2B5EF4-FFF2-40B4-BE49-F238E27FC236}">
                <a16:creationId xmlns:a16="http://schemas.microsoft.com/office/drawing/2014/main" id="{E68C7A61-2A66-3588-ED8F-293CE3781E15}"/>
              </a:ext>
            </a:extLst>
          </p:cNvPr>
          <p:cNvSpPr txBox="1"/>
          <p:nvPr/>
        </p:nvSpPr>
        <p:spPr>
          <a:xfrm>
            <a:off x="4183637" y="2924175"/>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598945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1F0EDD3-6F12-2FA3-EEDC-17A8D3FEEDBD}"/>
              </a:ext>
            </a:extLst>
          </p:cNvPr>
          <p:cNvSpPr>
            <a:spLocks noGrp="1"/>
          </p:cNvSpPr>
          <p:nvPr>
            <p:ph type="title"/>
          </p:nvPr>
        </p:nvSpPr>
        <p:spPr>
          <a:xfrm>
            <a:off x="640080" y="1243013"/>
            <a:ext cx="3855720" cy="4371974"/>
          </a:xfrm>
        </p:spPr>
        <p:txBody>
          <a:bodyPr>
            <a:normAutofit/>
          </a:bodyPr>
          <a:lstStyle/>
          <a:p>
            <a:r>
              <a:rPr lang="en-US" sz="3600" dirty="0">
                <a:solidFill>
                  <a:schemeClr val="tx2"/>
                </a:solidFill>
              </a:rPr>
              <a:t>Emotion Influences Decision-Making</a:t>
            </a:r>
          </a:p>
        </p:txBody>
      </p:sp>
      <p:sp>
        <p:nvSpPr>
          <p:cNvPr id="22" name="Content Placeholder 2">
            <a:extLst>
              <a:ext uri="{FF2B5EF4-FFF2-40B4-BE49-F238E27FC236}">
                <a16:creationId xmlns:a16="http://schemas.microsoft.com/office/drawing/2014/main" id="{FE52CEF1-9A19-9C11-5ED8-B08375EA1121}"/>
              </a:ext>
            </a:extLst>
          </p:cNvPr>
          <p:cNvSpPr txBox="1">
            <a:spLocks/>
          </p:cNvSpPr>
          <p:nvPr/>
        </p:nvSpPr>
        <p:spPr>
          <a:xfrm>
            <a:off x="5476875" y="804672"/>
            <a:ext cx="6438900" cy="52303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tx2"/>
                </a:solidFill>
              </a:rPr>
              <a:t>Understanding rationality demands understanding emotion </a:t>
            </a:r>
            <a:r>
              <a:rPr lang="en-US" sz="2400" baseline="30000">
                <a:solidFill>
                  <a:schemeClr val="tx2"/>
                </a:solidFill>
              </a:rPr>
              <a:t>1</a:t>
            </a:r>
          </a:p>
          <a:p>
            <a:r>
              <a:rPr lang="en-US" sz="2400">
                <a:solidFill>
                  <a:schemeClr val="tx2"/>
                </a:solidFill>
              </a:rPr>
              <a:t>Emotions are a dominant driver in everyday decisions </a:t>
            </a:r>
            <a:r>
              <a:rPr lang="en-US" sz="2400" baseline="30000">
                <a:solidFill>
                  <a:schemeClr val="tx2"/>
                </a:solidFill>
              </a:rPr>
              <a:t>2</a:t>
            </a:r>
          </a:p>
          <a:p>
            <a:pPr marL="914400" lvl="2" indent="0">
              <a:buFont typeface="Arial" panose="020B0604020202020204" pitchFamily="34" charset="0"/>
              <a:buNone/>
            </a:pPr>
            <a:r>
              <a:rPr lang="en-US">
                <a:solidFill>
                  <a:schemeClr val="tx2"/>
                </a:solidFill>
              </a:rPr>
              <a:t>vmPFC impairments are associated with riskier financial decisions </a:t>
            </a:r>
            <a:r>
              <a:rPr lang="en-US" baseline="30000">
                <a:solidFill>
                  <a:schemeClr val="tx2"/>
                </a:solidFill>
              </a:rPr>
              <a:t>3</a:t>
            </a:r>
          </a:p>
          <a:p>
            <a:pPr marL="914400" lvl="2" indent="0">
              <a:buFont typeface="Arial" panose="020B0604020202020204" pitchFamily="34" charset="0"/>
              <a:buNone/>
            </a:pPr>
            <a:r>
              <a:rPr lang="en-US">
                <a:solidFill>
                  <a:schemeClr val="tx2"/>
                </a:solidFill>
              </a:rPr>
              <a:t>More positive affect is associated with greater risk taking </a:t>
            </a:r>
            <a:r>
              <a:rPr lang="en-US" baseline="30000">
                <a:solidFill>
                  <a:schemeClr val="tx2"/>
                </a:solidFill>
              </a:rPr>
              <a:t>4</a:t>
            </a:r>
          </a:p>
          <a:p>
            <a:pPr marL="914400" lvl="2" indent="0">
              <a:buFont typeface="Arial" panose="020B0604020202020204" pitchFamily="34" charset="0"/>
              <a:buNone/>
            </a:pPr>
            <a:r>
              <a:rPr lang="en-US">
                <a:solidFill>
                  <a:schemeClr val="tx2"/>
                </a:solidFill>
              </a:rPr>
              <a:t>Affect influences how we evaluate others and their ideas </a:t>
            </a:r>
            <a:r>
              <a:rPr lang="en-US" baseline="30000">
                <a:solidFill>
                  <a:schemeClr val="tx2"/>
                </a:solidFill>
              </a:rPr>
              <a:t>5</a:t>
            </a:r>
          </a:p>
          <a:p>
            <a:endParaRPr lang="en-US" sz="1800" dirty="0">
              <a:solidFill>
                <a:schemeClr val="tx2"/>
              </a:solidFill>
            </a:endParaRPr>
          </a:p>
        </p:txBody>
      </p:sp>
      <p:grpSp>
        <p:nvGrpSpPr>
          <p:cNvPr id="23" name="Group 22">
            <a:extLst>
              <a:ext uri="{FF2B5EF4-FFF2-40B4-BE49-F238E27FC236}">
                <a16:creationId xmlns:a16="http://schemas.microsoft.com/office/drawing/2014/main" id="{EB3E56E6-B1DE-79F4-DFA7-35C867F3FBB5}"/>
              </a:ext>
            </a:extLst>
          </p:cNvPr>
          <p:cNvGrpSpPr/>
          <p:nvPr/>
        </p:nvGrpSpPr>
        <p:grpSpPr>
          <a:xfrm>
            <a:off x="5981361" y="3176248"/>
            <a:ext cx="395626" cy="1595923"/>
            <a:chOff x="5981361" y="3176248"/>
            <a:chExt cx="395626" cy="1595923"/>
          </a:xfrm>
        </p:grpSpPr>
        <p:pic>
          <p:nvPicPr>
            <p:cNvPr id="24" name="Graphic 23" descr="Left Brain with solid fill">
              <a:extLst>
                <a:ext uri="{FF2B5EF4-FFF2-40B4-BE49-F238E27FC236}">
                  <a16:creationId xmlns:a16="http://schemas.microsoft.com/office/drawing/2014/main" id="{D3CE07B7-F305-9044-6F1F-9222A2CE07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1361" y="3176248"/>
              <a:ext cx="395626" cy="395626"/>
            </a:xfrm>
            <a:prstGeom prst="rect">
              <a:avLst/>
            </a:prstGeom>
          </p:spPr>
        </p:pic>
        <p:pic>
          <p:nvPicPr>
            <p:cNvPr id="26" name="Graphic 25" descr="Grinning face with solid fill with solid fill">
              <a:extLst>
                <a:ext uri="{FF2B5EF4-FFF2-40B4-BE49-F238E27FC236}">
                  <a16:creationId xmlns:a16="http://schemas.microsoft.com/office/drawing/2014/main" id="{9ACC0DED-00DA-8819-52E8-599BB8E409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03223" y="3785540"/>
              <a:ext cx="373764" cy="395627"/>
            </a:xfrm>
            <a:prstGeom prst="rect">
              <a:avLst/>
            </a:prstGeom>
          </p:spPr>
        </p:pic>
        <p:pic>
          <p:nvPicPr>
            <p:cNvPr id="27" name="Graphic 26" descr="Children with solid fill">
              <a:extLst>
                <a:ext uri="{FF2B5EF4-FFF2-40B4-BE49-F238E27FC236}">
                  <a16:creationId xmlns:a16="http://schemas.microsoft.com/office/drawing/2014/main" id="{75FE396B-56B5-717D-27E9-5C08178CD8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81361" y="4376545"/>
              <a:ext cx="395626" cy="395626"/>
            </a:xfrm>
            <a:prstGeom prst="rect">
              <a:avLst/>
            </a:prstGeom>
          </p:spPr>
        </p:pic>
      </p:grpSp>
      <p:sp>
        <p:nvSpPr>
          <p:cNvPr id="29" name="TextBox 28">
            <a:extLst>
              <a:ext uri="{FF2B5EF4-FFF2-40B4-BE49-F238E27FC236}">
                <a16:creationId xmlns:a16="http://schemas.microsoft.com/office/drawing/2014/main" id="{DF55893B-9942-AFA1-B0A3-D3D907A9EF5B}"/>
              </a:ext>
            </a:extLst>
          </p:cNvPr>
          <p:cNvSpPr txBox="1"/>
          <p:nvPr/>
        </p:nvSpPr>
        <p:spPr>
          <a:xfrm>
            <a:off x="4581219" y="6222784"/>
            <a:ext cx="3029255" cy="461665"/>
          </a:xfrm>
          <a:prstGeom prst="rect">
            <a:avLst/>
          </a:prstGeom>
          <a:noFill/>
        </p:spPr>
        <p:txBody>
          <a:bodyPr wrap="square" rtlCol="0">
            <a:spAutoFit/>
          </a:bodyPr>
          <a:lstStyle/>
          <a:p>
            <a:pPr algn="ctr"/>
            <a:r>
              <a:rPr lang="en-US" sz="2400" dirty="0">
                <a:solidFill>
                  <a:schemeClr val="tx2"/>
                </a:solidFill>
              </a:rPr>
              <a:t>*(and is influenced by)</a:t>
            </a:r>
          </a:p>
        </p:txBody>
      </p:sp>
      <p:sp>
        <p:nvSpPr>
          <p:cNvPr id="6" name="TextBox 5">
            <a:extLst>
              <a:ext uri="{FF2B5EF4-FFF2-40B4-BE49-F238E27FC236}">
                <a16:creationId xmlns:a16="http://schemas.microsoft.com/office/drawing/2014/main" id="{E68C7A61-2A66-3588-ED8F-293CE3781E15}"/>
              </a:ext>
            </a:extLst>
          </p:cNvPr>
          <p:cNvSpPr txBox="1"/>
          <p:nvPr/>
        </p:nvSpPr>
        <p:spPr>
          <a:xfrm>
            <a:off x="4183637" y="2924175"/>
            <a:ext cx="300082" cy="369332"/>
          </a:xfrm>
          <a:prstGeom prst="rect">
            <a:avLst/>
          </a:prstGeom>
          <a:noFill/>
        </p:spPr>
        <p:txBody>
          <a:bodyPr wrap="none" rtlCol="0">
            <a:spAutoFit/>
          </a:bodyPr>
          <a:lstStyle/>
          <a:p>
            <a:r>
              <a:rPr lang="en-US" dirty="0"/>
              <a:t>*</a:t>
            </a:r>
          </a:p>
        </p:txBody>
      </p:sp>
      <p:pic>
        <p:nvPicPr>
          <p:cNvPr id="18" name="Picture 17">
            <a:extLst>
              <a:ext uri="{FF2B5EF4-FFF2-40B4-BE49-F238E27FC236}">
                <a16:creationId xmlns:a16="http://schemas.microsoft.com/office/drawing/2014/main" id="{CC2ED854-FE7F-A9B6-B768-ADF92F15BEAD}"/>
              </a:ext>
            </a:extLst>
          </p:cNvPr>
          <p:cNvPicPr>
            <a:picLocks noChangeAspect="1"/>
          </p:cNvPicPr>
          <p:nvPr/>
        </p:nvPicPr>
        <p:blipFill>
          <a:blip r:embed="rId9"/>
          <a:stretch>
            <a:fillRect/>
          </a:stretch>
        </p:blipFill>
        <p:spPr>
          <a:xfrm>
            <a:off x="5414686" y="1528799"/>
            <a:ext cx="6438900" cy="4041558"/>
          </a:xfrm>
          <a:prstGeom prst="rect">
            <a:avLst/>
          </a:prstGeom>
        </p:spPr>
      </p:pic>
    </p:spTree>
    <p:extLst>
      <p:ext uri="{BB962C8B-B14F-4D97-AF65-F5344CB8AC3E}">
        <p14:creationId xmlns:p14="http://schemas.microsoft.com/office/powerpoint/2010/main" val="20427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1F0EDD3-6F12-2FA3-EEDC-17A8D3FEEDBD}"/>
              </a:ext>
            </a:extLst>
          </p:cNvPr>
          <p:cNvSpPr>
            <a:spLocks noGrp="1"/>
          </p:cNvSpPr>
          <p:nvPr>
            <p:ph type="title"/>
          </p:nvPr>
        </p:nvSpPr>
        <p:spPr>
          <a:xfrm>
            <a:off x="640080" y="1243013"/>
            <a:ext cx="3855720" cy="4371974"/>
          </a:xfrm>
        </p:spPr>
        <p:txBody>
          <a:bodyPr>
            <a:normAutofit/>
          </a:bodyPr>
          <a:lstStyle/>
          <a:p>
            <a:r>
              <a:rPr lang="en-US" sz="3600" dirty="0">
                <a:solidFill>
                  <a:schemeClr val="tx2"/>
                </a:solidFill>
              </a:rPr>
              <a:t>Emotion Influences Decision-Making</a:t>
            </a:r>
          </a:p>
        </p:txBody>
      </p:sp>
      <p:sp>
        <p:nvSpPr>
          <p:cNvPr id="22" name="Content Placeholder 2">
            <a:extLst>
              <a:ext uri="{FF2B5EF4-FFF2-40B4-BE49-F238E27FC236}">
                <a16:creationId xmlns:a16="http://schemas.microsoft.com/office/drawing/2014/main" id="{FE52CEF1-9A19-9C11-5ED8-B08375EA1121}"/>
              </a:ext>
            </a:extLst>
          </p:cNvPr>
          <p:cNvSpPr txBox="1">
            <a:spLocks/>
          </p:cNvSpPr>
          <p:nvPr/>
        </p:nvSpPr>
        <p:spPr>
          <a:xfrm>
            <a:off x="5476875" y="804672"/>
            <a:ext cx="6438900" cy="52303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tx2"/>
                </a:solidFill>
              </a:rPr>
              <a:t>Understanding rationality demands understanding emotion </a:t>
            </a:r>
            <a:r>
              <a:rPr lang="en-US" sz="2400" baseline="30000">
                <a:solidFill>
                  <a:schemeClr val="tx2"/>
                </a:solidFill>
              </a:rPr>
              <a:t>1</a:t>
            </a:r>
          </a:p>
          <a:p>
            <a:r>
              <a:rPr lang="en-US" sz="2400">
                <a:solidFill>
                  <a:schemeClr val="tx2"/>
                </a:solidFill>
              </a:rPr>
              <a:t>Emotions are a dominant driver in everyday decisions </a:t>
            </a:r>
            <a:r>
              <a:rPr lang="en-US" sz="2400" baseline="30000">
                <a:solidFill>
                  <a:schemeClr val="tx2"/>
                </a:solidFill>
              </a:rPr>
              <a:t>2</a:t>
            </a:r>
          </a:p>
          <a:p>
            <a:pPr marL="914400" lvl="2" indent="0">
              <a:buFont typeface="Arial" panose="020B0604020202020204" pitchFamily="34" charset="0"/>
              <a:buNone/>
            </a:pPr>
            <a:r>
              <a:rPr lang="en-US">
                <a:solidFill>
                  <a:schemeClr val="tx2"/>
                </a:solidFill>
              </a:rPr>
              <a:t>vmPFC impairments are associated with riskier financial decisions </a:t>
            </a:r>
            <a:r>
              <a:rPr lang="en-US" baseline="30000">
                <a:solidFill>
                  <a:schemeClr val="tx2"/>
                </a:solidFill>
              </a:rPr>
              <a:t>3</a:t>
            </a:r>
          </a:p>
          <a:p>
            <a:pPr marL="914400" lvl="2" indent="0">
              <a:buFont typeface="Arial" panose="020B0604020202020204" pitchFamily="34" charset="0"/>
              <a:buNone/>
            </a:pPr>
            <a:r>
              <a:rPr lang="en-US">
                <a:solidFill>
                  <a:schemeClr val="tx2"/>
                </a:solidFill>
              </a:rPr>
              <a:t>More positive affect is associated with greater risk taking </a:t>
            </a:r>
            <a:r>
              <a:rPr lang="en-US" baseline="30000">
                <a:solidFill>
                  <a:schemeClr val="tx2"/>
                </a:solidFill>
              </a:rPr>
              <a:t>4</a:t>
            </a:r>
          </a:p>
          <a:p>
            <a:pPr marL="914400" lvl="2" indent="0">
              <a:buFont typeface="Arial" panose="020B0604020202020204" pitchFamily="34" charset="0"/>
              <a:buNone/>
            </a:pPr>
            <a:r>
              <a:rPr lang="en-US">
                <a:solidFill>
                  <a:schemeClr val="tx2"/>
                </a:solidFill>
              </a:rPr>
              <a:t>Affect influences how we evaluate others and their ideas </a:t>
            </a:r>
            <a:r>
              <a:rPr lang="en-US" baseline="30000">
                <a:solidFill>
                  <a:schemeClr val="tx2"/>
                </a:solidFill>
              </a:rPr>
              <a:t>5</a:t>
            </a:r>
          </a:p>
          <a:p>
            <a:endParaRPr lang="en-US" sz="1800" dirty="0">
              <a:solidFill>
                <a:schemeClr val="tx2"/>
              </a:solidFill>
            </a:endParaRPr>
          </a:p>
        </p:txBody>
      </p:sp>
      <p:grpSp>
        <p:nvGrpSpPr>
          <p:cNvPr id="23" name="Group 22">
            <a:extLst>
              <a:ext uri="{FF2B5EF4-FFF2-40B4-BE49-F238E27FC236}">
                <a16:creationId xmlns:a16="http://schemas.microsoft.com/office/drawing/2014/main" id="{EB3E56E6-B1DE-79F4-DFA7-35C867F3FBB5}"/>
              </a:ext>
            </a:extLst>
          </p:cNvPr>
          <p:cNvGrpSpPr/>
          <p:nvPr/>
        </p:nvGrpSpPr>
        <p:grpSpPr>
          <a:xfrm>
            <a:off x="5981361" y="3176248"/>
            <a:ext cx="395626" cy="1595923"/>
            <a:chOff x="5981361" y="3176248"/>
            <a:chExt cx="395626" cy="1595923"/>
          </a:xfrm>
        </p:grpSpPr>
        <p:pic>
          <p:nvPicPr>
            <p:cNvPr id="24" name="Graphic 23" descr="Left Brain with solid fill">
              <a:extLst>
                <a:ext uri="{FF2B5EF4-FFF2-40B4-BE49-F238E27FC236}">
                  <a16:creationId xmlns:a16="http://schemas.microsoft.com/office/drawing/2014/main" id="{D3CE07B7-F305-9044-6F1F-9222A2CE07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1361" y="3176248"/>
              <a:ext cx="395626" cy="395626"/>
            </a:xfrm>
            <a:prstGeom prst="rect">
              <a:avLst/>
            </a:prstGeom>
          </p:spPr>
        </p:pic>
        <p:pic>
          <p:nvPicPr>
            <p:cNvPr id="26" name="Graphic 25" descr="Grinning face with solid fill with solid fill">
              <a:extLst>
                <a:ext uri="{FF2B5EF4-FFF2-40B4-BE49-F238E27FC236}">
                  <a16:creationId xmlns:a16="http://schemas.microsoft.com/office/drawing/2014/main" id="{9ACC0DED-00DA-8819-52E8-599BB8E409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03223" y="3785540"/>
              <a:ext cx="373764" cy="395627"/>
            </a:xfrm>
            <a:prstGeom prst="rect">
              <a:avLst/>
            </a:prstGeom>
          </p:spPr>
        </p:pic>
        <p:pic>
          <p:nvPicPr>
            <p:cNvPr id="27" name="Graphic 26" descr="Children with solid fill">
              <a:extLst>
                <a:ext uri="{FF2B5EF4-FFF2-40B4-BE49-F238E27FC236}">
                  <a16:creationId xmlns:a16="http://schemas.microsoft.com/office/drawing/2014/main" id="{75FE396B-56B5-717D-27E9-5C08178CD8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81361" y="4376545"/>
              <a:ext cx="395626" cy="395626"/>
            </a:xfrm>
            <a:prstGeom prst="rect">
              <a:avLst/>
            </a:prstGeom>
          </p:spPr>
        </p:pic>
      </p:grpSp>
      <p:sp>
        <p:nvSpPr>
          <p:cNvPr id="29" name="TextBox 28">
            <a:extLst>
              <a:ext uri="{FF2B5EF4-FFF2-40B4-BE49-F238E27FC236}">
                <a16:creationId xmlns:a16="http://schemas.microsoft.com/office/drawing/2014/main" id="{DF55893B-9942-AFA1-B0A3-D3D907A9EF5B}"/>
              </a:ext>
            </a:extLst>
          </p:cNvPr>
          <p:cNvSpPr txBox="1"/>
          <p:nvPr/>
        </p:nvSpPr>
        <p:spPr>
          <a:xfrm>
            <a:off x="4581219" y="6222784"/>
            <a:ext cx="3029255" cy="461665"/>
          </a:xfrm>
          <a:prstGeom prst="rect">
            <a:avLst/>
          </a:prstGeom>
          <a:noFill/>
        </p:spPr>
        <p:txBody>
          <a:bodyPr wrap="square" rtlCol="0">
            <a:spAutoFit/>
          </a:bodyPr>
          <a:lstStyle/>
          <a:p>
            <a:pPr algn="ctr"/>
            <a:r>
              <a:rPr lang="en-US" sz="2400" dirty="0">
                <a:solidFill>
                  <a:schemeClr val="tx2"/>
                </a:solidFill>
              </a:rPr>
              <a:t>*(and is influenced by)</a:t>
            </a:r>
          </a:p>
        </p:txBody>
      </p:sp>
      <p:sp>
        <p:nvSpPr>
          <p:cNvPr id="6" name="TextBox 5">
            <a:extLst>
              <a:ext uri="{FF2B5EF4-FFF2-40B4-BE49-F238E27FC236}">
                <a16:creationId xmlns:a16="http://schemas.microsoft.com/office/drawing/2014/main" id="{E68C7A61-2A66-3588-ED8F-293CE3781E15}"/>
              </a:ext>
            </a:extLst>
          </p:cNvPr>
          <p:cNvSpPr txBox="1"/>
          <p:nvPr/>
        </p:nvSpPr>
        <p:spPr>
          <a:xfrm>
            <a:off x="4183637" y="2924175"/>
            <a:ext cx="300082" cy="369332"/>
          </a:xfrm>
          <a:prstGeom prst="rect">
            <a:avLst/>
          </a:prstGeom>
          <a:noFill/>
        </p:spPr>
        <p:txBody>
          <a:bodyPr wrap="none" rtlCol="0">
            <a:spAutoFit/>
          </a:bodyPr>
          <a:lstStyle/>
          <a:p>
            <a:r>
              <a:rPr lang="en-US" dirty="0"/>
              <a:t>*</a:t>
            </a:r>
          </a:p>
        </p:txBody>
      </p:sp>
      <p:pic>
        <p:nvPicPr>
          <p:cNvPr id="18" name="Picture 17">
            <a:extLst>
              <a:ext uri="{FF2B5EF4-FFF2-40B4-BE49-F238E27FC236}">
                <a16:creationId xmlns:a16="http://schemas.microsoft.com/office/drawing/2014/main" id="{CC2ED854-FE7F-A9B6-B768-ADF92F15BEAD}"/>
              </a:ext>
            </a:extLst>
          </p:cNvPr>
          <p:cNvPicPr>
            <a:picLocks noChangeAspect="1"/>
          </p:cNvPicPr>
          <p:nvPr/>
        </p:nvPicPr>
        <p:blipFill>
          <a:blip r:embed="rId9"/>
          <a:stretch>
            <a:fillRect/>
          </a:stretch>
        </p:blipFill>
        <p:spPr>
          <a:xfrm>
            <a:off x="5414686" y="1528799"/>
            <a:ext cx="6438900" cy="4041558"/>
          </a:xfrm>
          <a:prstGeom prst="rect">
            <a:avLst/>
          </a:prstGeom>
        </p:spPr>
      </p:pic>
      <p:grpSp>
        <p:nvGrpSpPr>
          <p:cNvPr id="25" name="Group 24">
            <a:extLst>
              <a:ext uri="{FF2B5EF4-FFF2-40B4-BE49-F238E27FC236}">
                <a16:creationId xmlns:a16="http://schemas.microsoft.com/office/drawing/2014/main" id="{E71C9DE5-CB0A-138F-701A-4410DE18B42F}"/>
              </a:ext>
            </a:extLst>
          </p:cNvPr>
          <p:cNvGrpSpPr/>
          <p:nvPr/>
        </p:nvGrpSpPr>
        <p:grpSpPr>
          <a:xfrm>
            <a:off x="6904474" y="2766363"/>
            <a:ext cx="3366288" cy="1019176"/>
            <a:chOff x="6904474" y="2766363"/>
            <a:chExt cx="3366288" cy="1019176"/>
          </a:xfrm>
        </p:grpSpPr>
        <p:sp>
          <p:nvSpPr>
            <p:cNvPr id="20" name="Arrow: Curved Left 19">
              <a:extLst>
                <a:ext uri="{FF2B5EF4-FFF2-40B4-BE49-F238E27FC236}">
                  <a16:creationId xmlns:a16="http://schemas.microsoft.com/office/drawing/2014/main" id="{09D35DBD-474A-BE52-6E05-4B29CDC791C7}"/>
                </a:ext>
              </a:extLst>
            </p:cNvPr>
            <p:cNvSpPr/>
            <p:nvPr/>
          </p:nvSpPr>
          <p:spPr>
            <a:xfrm rot="10800000">
              <a:off x="6904474" y="2766363"/>
              <a:ext cx="3344426" cy="1019175"/>
            </a:xfrm>
            <a:prstGeom prst="curvedLeftArrow">
              <a:avLst>
                <a:gd name="adj1" fmla="val 25000"/>
                <a:gd name="adj2" fmla="val 4301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8D09008E-A68F-DC02-998F-888484E5B140}"/>
                </a:ext>
              </a:extLst>
            </p:cNvPr>
            <p:cNvSpPr/>
            <p:nvPr/>
          </p:nvSpPr>
          <p:spPr>
            <a:xfrm>
              <a:off x="8705850" y="3429000"/>
              <a:ext cx="1564912" cy="356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Rounded Corners 27">
            <a:extLst>
              <a:ext uri="{FF2B5EF4-FFF2-40B4-BE49-F238E27FC236}">
                <a16:creationId xmlns:a16="http://schemas.microsoft.com/office/drawing/2014/main" id="{5CA2BCE7-824C-4382-02C7-CBBB5D021BE0}"/>
              </a:ext>
            </a:extLst>
          </p:cNvPr>
          <p:cNvSpPr/>
          <p:nvPr/>
        </p:nvSpPr>
        <p:spPr>
          <a:xfrm>
            <a:off x="5429831" y="1537179"/>
            <a:ext cx="1520548" cy="8244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Emotional Goal</a:t>
            </a:r>
          </a:p>
        </p:txBody>
      </p:sp>
      <p:sp>
        <p:nvSpPr>
          <p:cNvPr id="30" name="Rectangle: Rounded Corners 29">
            <a:extLst>
              <a:ext uri="{FF2B5EF4-FFF2-40B4-BE49-F238E27FC236}">
                <a16:creationId xmlns:a16="http://schemas.microsoft.com/office/drawing/2014/main" id="{3553DD64-21AA-EA62-13BE-61168721CEE0}"/>
              </a:ext>
            </a:extLst>
          </p:cNvPr>
          <p:cNvSpPr/>
          <p:nvPr/>
        </p:nvSpPr>
        <p:spPr>
          <a:xfrm>
            <a:off x="5439113" y="2875019"/>
            <a:ext cx="1520548" cy="8244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Emotional Response</a:t>
            </a:r>
          </a:p>
        </p:txBody>
      </p:sp>
      <p:sp>
        <p:nvSpPr>
          <p:cNvPr id="32" name="Rectangle: Rounded Corners 31">
            <a:extLst>
              <a:ext uri="{FF2B5EF4-FFF2-40B4-BE49-F238E27FC236}">
                <a16:creationId xmlns:a16="http://schemas.microsoft.com/office/drawing/2014/main" id="{47456BBD-221A-FE4C-091D-423A007B8696}"/>
              </a:ext>
            </a:extLst>
          </p:cNvPr>
          <p:cNvSpPr/>
          <p:nvPr/>
        </p:nvSpPr>
        <p:spPr>
          <a:xfrm>
            <a:off x="7877175" y="3645846"/>
            <a:ext cx="1546234" cy="8244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Environment/Circumstance</a:t>
            </a:r>
          </a:p>
        </p:txBody>
      </p:sp>
      <p:sp>
        <p:nvSpPr>
          <p:cNvPr id="33" name="Rectangle: Rounded Corners 32">
            <a:extLst>
              <a:ext uri="{FF2B5EF4-FFF2-40B4-BE49-F238E27FC236}">
                <a16:creationId xmlns:a16="http://schemas.microsoft.com/office/drawing/2014/main" id="{A731DF17-2E5F-48AE-A1E5-F78A8256BAE2}"/>
              </a:ext>
            </a:extLst>
          </p:cNvPr>
          <p:cNvSpPr/>
          <p:nvPr/>
        </p:nvSpPr>
        <p:spPr>
          <a:xfrm>
            <a:off x="10286662" y="2875019"/>
            <a:ext cx="1546234" cy="8244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Behavioral Response</a:t>
            </a:r>
          </a:p>
        </p:txBody>
      </p:sp>
      <p:grpSp>
        <p:nvGrpSpPr>
          <p:cNvPr id="37" name="Group 36">
            <a:extLst>
              <a:ext uri="{FF2B5EF4-FFF2-40B4-BE49-F238E27FC236}">
                <a16:creationId xmlns:a16="http://schemas.microsoft.com/office/drawing/2014/main" id="{E18640EC-2A8B-1C82-4257-85DC853283B4}"/>
              </a:ext>
            </a:extLst>
          </p:cNvPr>
          <p:cNvGrpSpPr/>
          <p:nvPr/>
        </p:nvGrpSpPr>
        <p:grpSpPr>
          <a:xfrm>
            <a:off x="7981950" y="1647389"/>
            <a:ext cx="1574808" cy="1096815"/>
            <a:chOff x="7981950" y="1647389"/>
            <a:chExt cx="1574808" cy="1096815"/>
          </a:xfrm>
        </p:grpSpPr>
        <p:sp>
          <p:nvSpPr>
            <p:cNvPr id="34" name="Isosceles Triangle 33">
              <a:extLst>
                <a:ext uri="{FF2B5EF4-FFF2-40B4-BE49-F238E27FC236}">
                  <a16:creationId xmlns:a16="http://schemas.microsoft.com/office/drawing/2014/main" id="{9373CEC3-8563-877D-EBC0-11580E60EF0E}"/>
                </a:ext>
              </a:extLst>
            </p:cNvPr>
            <p:cNvSpPr/>
            <p:nvPr/>
          </p:nvSpPr>
          <p:spPr>
            <a:xfrm rot="5400000">
              <a:off x="8220946" y="1408393"/>
              <a:ext cx="1096815" cy="15748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TextBox 35">
              <a:extLst>
                <a:ext uri="{FF2B5EF4-FFF2-40B4-BE49-F238E27FC236}">
                  <a16:creationId xmlns:a16="http://schemas.microsoft.com/office/drawing/2014/main" id="{B85B2A22-5E2F-EB74-879D-BC74A1354CE0}"/>
                </a:ext>
              </a:extLst>
            </p:cNvPr>
            <p:cNvSpPr txBox="1"/>
            <p:nvPr/>
          </p:nvSpPr>
          <p:spPr>
            <a:xfrm>
              <a:off x="8028275" y="2054249"/>
              <a:ext cx="1106393" cy="315471"/>
            </a:xfrm>
            <a:prstGeom prst="rect">
              <a:avLst/>
            </a:prstGeom>
            <a:noFill/>
          </p:spPr>
          <p:txBody>
            <a:bodyPr wrap="none" rtlCol="0">
              <a:spAutoFit/>
            </a:bodyPr>
            <a:lstStyle/>
            <a:p>
              <a:r>
                <a:rPr lang="en-US" sz="1450" b="1" dirty="0"/>
                <a:t>Comparison</a:t>
              </a:r>
            </a:p>
          </p:txBody>
        </p:sp>
      </p:grpSp>
    </p:spTree>
    <p:extLst>
      <p:ext uri="{BB962C8B-B14F-4D97-AF65-F5344CB8AC3E}">
        <p14:creationId xmlns:p14="http://schemas.microsoft.com/office/powerpoint/2010/main" val="3901549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16</a:t>
            </a:fld>
            <a:endParaRPr lang="en-US" dirty="0">
              <a:solidFill>
                <a:schemeClr val="bg1"/>
              </a:solidFill>
            </a:endParaRPr>
          </a:p>
        </p:txBody>
      </p:sp>
      <p:grpSp>
        <p:nvGrpSpPr>
          <p:cNvPr id="6" name="Group 5">
            <a:extLst>
              <a:ext uri="{FF2B5EF4-FFF2-40B4-BE49-F238E27FC236}">
                <a16:creationId xmlns:a16="http://schemas.microsoft.com/office/drawing/2014/main" id="{BF7E460A-A2AD-4F41-BF4A-78FC6D8CE410}"/>
              </a:ext>
            </a:extLst>
          </p:cNvPr>
          <p:cNvGrpSpPr/>
          <p:nvPr/>
        </p:nvGrpSpPr>
        <p:grpSpPr>
          <a:xfrm>
            <a:off x="9171262" y="2511378"/>
            <a:ext cx="8669" cy="2197314"/>
            <a:chOff x="9163642" y="1929928"/>
            <a:chExt cx="8669" cy="2197314"/>
          </a:xfrm>
        </p:grpSpPr>
        <p:grpSp>
          <p:nvGrpSpPr>
            <p:cNvPr id="5" name="Group 4">
              <a:extLst>
                <a:ext uri="{FF2B5EF4-FFF2-40B4-BE49-F238E27FC236}">
                  <a16:creationId xmlns:a16="http://schemas.microsoft.com/office/drawing/2014/main" id="{A9995CC7-BB17-4BCE-A2A0-F37029C7E128}"/>
                </a:ext>
              </a:extLst>
            </p:cNvPr>
            <p:cNvGrpSpPr/>
            <p:nvPr/>
          </p:nvGrpSpPr>
          <p:grpSpPr>
            <a:xfrm>
              <a:off x="9163642" y="2747125"/>
              <a:ext cx="8669" cy="1380117"/>
              <a:chOff x="9143994" y="3244501"/>
              <a:chExt cx="8669" cy="1380117"/>
            </a:xfrm>
          </p:grpSpPr>
          <p:cxnSp>
            <p:nvCxnSpPr>
              <p:cNvPr id="23" name="Straight Arrow Connector 22">
                <a:extLst>
                  <a:ext uri="{FF2B5EF4-FFF2-40B4-BE49-F238E27FC236}">
                    <a16:creationId xmlns:a16="http://schemas.microsoft.com/office/drawing/2014/main" id="{87DE718C-9C07-40DF-9B90-02E73086733D}"/>
                  </a:ext>
                </a:extLst>
              </p:cNvPr>
              <p:cNvCxnSpPr>
                <a:cxnSpLocks/>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4D39964-F052-4379-9698-E936F96865A2}"/>
                  </a:ext>
                </a:extLst>
              </p:cNvPr>
              <p:cNvCxnSpPr>
                <a:cxnSpLocks/>
              </p:cNvCxnSpPr>
              <p:nvPr/>
            </p:nvCxnSpPr>
            <p:spPr>
              <a:xfrm>
                <a:off x="9152663" y="4314850"/>
                <a:ext cx="0" cy="309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787FD19B-FB73-47EB-9FF8-B3732AE976C5}"/>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4A5235DA-E045-D17F-BC8D-20EB84169754}"/>
              </a:ext>
            </a:extLst>
          </p:cNvPr>
          <p:cNvSpPr/>
          <p:nvPr/>
        </p:nvSpPr>
        <p:spPr>
          <a:xfrm>
            <a:off x="8459935" y="2779935"/>
            <a:ext cx="1432457" cy="56352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Emotional Response</a:t>
            </a:r>
          </a:p>
        </p:txBody>
      </p:sp>
      <p:grpSp>
        <p:nvGrpSpPr>
          <p:cNvPr id="28" name="Group 27">
            <a:extLst>
              <a:ext uri="{FF2B5EF4-FFF2-40B4-BE49-F238E27FC236}">
                <a16:creationId xmlns:a16="http://schemas.microsoft.com/office/drawing/2014/main" id="{09703D73-216B-11CB-1508-22EC76087CB1}"/>
              </a:ext>
            </a:extLst>
          </p:cNvPr>
          <p:cNvGrpSpPr/>
          <p:nvPr/>
        </p:nvGrpSpPr>
        <p:grpSpPr>
          <a:xfrm>
            <a:off x="8459935" y="3427911"/>
            <a:ext cx="1574808" cy="1096815"/>
            <a:chOff x="7981950" y="1647389"/>
            <a:chExt cx="1574808" cy="1096815"/>
          </a:xfrm>
        </p:grpSpPr>
        <p:sp>
          <p:nvSpPr>
            <p:cNvPr id="29" name="Isosceles Triangle 28">
              <a:extLst>
                <a:ext uri="{FF2B5EF4-FFF2-40B4-BE49-F238E27FC236}">
                  <a16:creationId xmlns:a16="http://schemas.microsoft.com/office/drawing/2014/main" id="{C710FA4A-C4C6-5BB4-5AB2-77248FEAD4B1}"/>
                </a:ext>
              </a:extLst>
            </p:cNvPr>
            <p:cNvSpPr/>
            <p:nvPr/>
          </p:nvSpPr>
          <p:spPr>
            <a:xfrm rot="5400000">
              <a:off x="8220946" y="1408393"/>
              <a:ext cx="1096815" cy="15748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a:extLst>
                <a:ext uri="{FF2B5EF4-FFF2-40B4-BE49-F238E27FC236}">
                  <a16:creationId xmlns:a16="http://schemas.microsoft.com/office/drawing/2014/main" id="{0E239096-8C59-CFDD-7BDF-33161E186BCB}"/>
                </a:ext>
              </a:extLst>
            </p:cNvPr>
            <p:cNvSpPr txBox="1"/>
            <p:nvPr/>
          </p:nvSpPr>
          <p:spPr>
            <a:xfrm>
              <a:off x="8028275" y="2054249"/>
              <a:ext cx="1151277" cy="330860"/>
            </a:xfrm>
            <a:prstGeom prst="rect">
              <a:avLst/>
            </a:prstGeom>
            <a:noFill/>
          </p:spPr>
          <p:txBody>
            <a:bodyPr wrap="none" rtlCol="0">
              <a:spAutoFit/>
            </a:bodyPr>
            <a:lstStyle/>
            <a:p>
              <a:r>
                <a:rPr lang="en-US" sz="1550" dirty="0"/>
                <a:t>Comparison</a:t>
              </a:r>
            </a:p>
          </p:txBody>
        </p:sp>
      </p:grpSp>
      <p:sp>
        <p:nvSpPr>
          <p:cNvPr id="31" name="Rectangle: Rounded Corners 30">
            <a:extLst>
              <a:ext uri="{FF2B5EF4-FFF2-40B4-BE49-F238E27FC236}">
                <a16:creationId xmlns:a16="http://schemas.microsoft.com/office/drawing/2014/main" id="{B6FEF843-C209-AFBF-5475-C75BDF56D7E2}"/>
              </a:ext>
            </a:extLst>
          </p:cNvPr>
          <p:cNvSpPr/>
          <p:nvPr/>
        </p:nvSpPr>
        <p:spPr>
          <a:xfrm>
            <a:off x="8469750" y="4724724"/>
            <a:ext cx="1422642" cy="5544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Behavioral Response</a:t>
            </a:r>
          </a:p>
        </p:txBody>
      </p:sp>
      <p:sp>
        <p:nvSpPr>
          <p:cNvPr id="32" name="Rectangle: Rounded Corners 31">
            <a:extLst>
              <a:ext uri="{FF2B5EF4-FFF2-40B4-BE49-F238E27FC236}">
                <a16:creationId xmlns:a16="http://schemas.microsoft.com/office/drawing/2014/main" id="{BC2DEDAB-DB3E-8007-0A90-68B36B2D0325}"/>
              </a:ext>
            </a:extLst>
          </p:cNvPr>
          <p:cNvSpPr/>
          <p:nvPr/>
        </p:nvSpPr>
        <p:spPr>
          <a:xfrm>
            <a:off x="8459935" y="1970058"/>
            <a:ext cx="1422642" cy="54708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Environment/Circumstance</a:t>
            </a:r>
          </a:p>
        </p:txBody>
      </p:sp>
      <p:sp>
        <p:nvSpPr>
          <p:cNvPr id="36" name="Title 1">
            <a:extLst>
              <a:ext uri="{FF2B5EF4-FFF2-40B4-BE49-F238E27FC236}">
                <a16:creationId xmlns:a16="http://schemas.microsoft.com/office/drawing/2014/main" id="{19FEEF71-3D70-5EF1-2B95-4229831D0010}"/>
              </a:ext>
            </a:extLst>
          </p:cNvPr>
          <p:cNvSpPr txBox="1">
            <a:spLocks/>
          </p:cNvSpPr>
          <p:nvPr/>
        </p:nvSpPr>
        <p:spPr>
          <a:xfrm>
            <a:off x="340359" y="243840"/>
            <a:ext cx="749473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Affective Decision-Making Pipeline</a:t>
            </a:r>
            <a:endParaRPr lang="en-US" sz="4000" dirty="0"/>
          </a:p>
        </p:txBody>
      </p:sp>
    </p:spTree>
    <p:extLst>
      <p:ext uri="{BB962C8B-B14F-4D97-AF65-F5344CB8AC3E}">
        <p14:creationId xmlns:p14="http://schemas.microsoft.com/office/powerpoint/2010/main" val="221949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17</a:t>
            </a:fld>
            <a:endParaRPr lang="en-US" dirty="0">
              <a:solidFill>
                <a:schemeClr val="bg1"/>
              </a:solidFill>
            </a:endParaRPr>
          </a:p>
        </p:txBody>
      </p:sp>
      <p:grpSp>
        <p:nvGrpSpPr>
          <p:cNvPr id="5" name="Group 4">
            <a:extLst>
              <a:ext uri="{FF2B5EF4-FFF2-40B4-BE49-F238E27FC236}">
                <a16:creationId xmlns:a16="http://schemas.microsoft.com/office/drawing/2014/main" id="{A9995CC7-BB17-4BCE-A2A0-F37029C7E128}"/>
              </a:ext>
            </a:extLst>
          </p:cNvPr>
          <p:cNvGrpSpPr/>
          <p:nvPr/>
        </p:nvGrpSpPr>
        <p:grpSpPr>
          <a:xfrm>
            <a:off x="8452315" y="1387842"/>
            <a:ext cx="1422649" cy="4612877"/>
            <a:chOff x="8432667" y="1885218"/>
            <a:chExt cx="1422649" cy="4612877"/>
          </a:xfrm>
        </p:grpSpPr>
        <p:sp>
          <p:nvSpPr>
            <p:cNvPr id="14" name="Rectangle: Rounded Corners 13">
              <a:extLst>
                <a:ext uri="{FF2B5EF4-FFF2-40B4-BE49-F238E27FC236}">
                  <a16:creationId xmlns:a16="http://schemas.microsoft.com/office/drawing/2014/main" id="{DF865AC5-60A7-4D91-8B1C-4B75D708B645}"/>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16" name="Rectangle: Rounded Corners 15">
              <a:extLst>
                <a:ext uri="{FF2B5EF4-FFF2-40B4-BE49-F238E27FC236}">
                  <a16:creationId xmlns:a16="http://schemas.microsoft.com/office/drawing/2014/main" id="{F5908D82-294D-4E90-A11F-2F5C462582E0}"/>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17" name="Rectangle: Rounded Corners 16">
              <a:extLst>
                <a:ext uri="{FF2B5EF4-FFF2-40B4-BE49-F238E27FC236}">
                  <a16:creationId xmlns:a16="http://schemas.microsoft.com/office/drawing/2014/main" id="{0B1CFA43-7252-48F4-A8D0-ED6DE6446A5A}"/>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Decision</a:t>
              </a:r>
            </a:p>
          </p:txBody>
        </p:sp>
        <p:sp>
          <p:nvSpPr>
            <p:cNvPr id="18" name="Rectangle: Rounded Corners 17">
              <a:extLst>
                <a:ext uri="{FF2B5EF4-FFF2-40B4-BE49-F238E27FC236}">
                  <a16:creationId xmlns:a16="http://schemas.microsoft.com/office/drawing/2014/main" id="{88580320-A382-4886-9CDA-85BE9AFDC6C8}"/>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19" name="Rectangle: Rounded Corners 18">
              <a:extLst>
                <a:ext uri="{FF2B5EF4-FFF2-40B4-BE49-F238E27FC236}">
                  <a16:creationId xmlns:a16="http://schemas.microsoft.com/office/drawing/2014/main" id="{BF3F8A25-3429-498F-8C65-AF70DB8F9822}"/>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23" name="Straight Arrow Connector 22">
              <a:extLst>
                <a:ext uri="{FF2B5EF4-FFF2-40B4-BE49-F238E27FC236}">
                  <a16:creationId xmlns:a16="http://schemas.microsoft.com/office/drawing/2014/main" id="{87DE718C-9C07-40DF-9B90-02E73086733D}"/>
                </a:ext>
              </a:extLst>
            </p:cNvPr>
            <p:cNvCxnSpPr>
              <a:cxnSpLocks/>
              <a:endCxn id="16"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1DA84B-D1E3-465F-BA45-E45CA936597B}"/>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8A8F7B-1763-4C77-B8DB-59A8F7CB3CBC}"/>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4D39964-F052-4379-9698-E936F96865A2}"/>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FCC60D1C-23F2-4FD7-AE43-C5809667FFA7}"/>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20" name="Straight Arrow Connector 19">
            <a:extLst>
              <a:ext uri="{FF2B5EF4-FFF2-40B4-BE49-F238E27FC236}">
                <a16:creationId xmlns:a16="http://schemas.microsoft.com/office/drawing/2014/main" id="{787FD19B-FB73-47EB-9FF8-B3732AE976C5}"/>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37F944C2-D1CA-5731-7E07-8495EF70E3A6}"/>
              </a:ext>
            </a:extLst>
          </p:cNvPr>
          <p:cNvSpPr txBox="1">
            <a:spLocks/>
          </p:cNvSpPr>
          <p:nvPr/>
        </p:nvSpPr>
        <p:spPr>
          <a:xfrm>
            <a:off x="340359" y="243840"/>
            <a:ext cx="749473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Affective Decision-Making Pipeline</a:t>
            </a:r>
            <a:endParaRPr lang="en-US" sz="4000" dirty="0"/>
          </a:p>
        </p:txBody>
      </p:sp>
    </p:spTree>
    <p:extLst>
      <p:ext uri="{BB962C8B-B14F-4D97-AF65-F5344CB8AC3E}">
        <p14:creationId xmlns:p14="http://schemas.microsoft.com/office/powerpoint/2010/main" val="954539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18</a:t>
            </a:fld>
            <a:endParaRPr lang="en-US" dirty="0">
              <a:solidFill>
                <a:schemeClr val="bg1"/>
              </a:solidFill>
            </a:endParaRPr>
          </a:p>
        </p:txBody>
      </p:sp>
      <p:grpSp>
        <p:nvGrpSpPr>
          <p:cNvPr id="6" name="Group 5">
            <a:extLst>
              <a:ext uri="{FF2B5EF4-FFF2-40B4-BE49-F238E27FC236}">
                <a16:creationId xmlns:a16="http://schemas.microsoft.com/office/drawing/2014/main" id="{BF7E460A-A2AD-4F41-BF4A-78FC6D8CE410}"/>
              </a:ext>
            </a:extLst>
          </p:cNvPr>
          <p:cNvGrpSpPr/>
          <p:nvPr/>
        </p:nvGrpSpPr>
        <p:grpSpPr>
          <a:xfrm>
            <a:off x="8442500" y="1387842"/>
            <a:ext cx="1432464" cy="4612877"/>
            <a:chOff x="8442500" y="1387842"/>
            <a:chExt cx="1432464" cy="4612877"/>
          </a:xfrm>
        </p:grpSpPr>
        <p:grpSp>
          <p:nvGrpSpPr>
            <p:cNvPr id="5" name="Group 4">
              <a:extLst>
                <a:ext uri="{FF2B5EF4-FFF2-40B4-BE49-F238E27FC236}">
                  <a16:creationId xmlns:a16="http://schemas.microsoft.com/office/drawing/2014/main" id="{A9995CC7-BB17-4BCE-A2A0-F37029C7E128}"/>
                </a:ext>
              </a:extLst>
            </p:cNvPr>
            <p:cNvGrpSpPr/>
            <p:nvPr/>
          </p:nvGrpSpPr>
          <p:grpSpPr>
            <a:xfrm>
              <a:off x="8452315" y="1387842"/>
              <a:ext cx="1422649" cy="4612877"/>
              <a:chOff x="8432667" y="1885218"/>
              <a:chExt cx="1422649" cy="4612877"/>
            </a:xfrm>
          </p:grpSpPr>
          <p:sp>
            <p:nvSpPr>
              <p:cNvPr id="14" name="Rectangle: Rounded Corners 13">
                <a:extLst>
                  <a:ext uri="{FF2B5EF4-FFF2-40B4-BE49-F238E27FC236}">
                    <a16:creationId xmlns:a16="http://schemas.microsoft.com/office/drawing/2014/main" id="{DF865AC5-60A7-4D91-8B1C-4B75D708B645}"/>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16" name="Rectangle: Rounded Corners 15">
                <a:extLst>
                  <a:ext uri="{FF2B5EF4-FFF2-40B4-BE49-F238E27FC236}">
                    <a16:creationId xmlns:a16="http://schemas.microsoft.com/office/drawing/2014/main" id="{F5908D82-294D-4E90-A11F-2F5C462582E0}"/>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17" name="Rectangle: Rounded Corners 16">
                <a:extLst>
                  <a:ext uri="{FF2B5EF4-FFF2-40B4-BE49-F238E27FC236}">
                    <a16:creationId xmlns:a16="http://schemas.microsoft.com/office/drawing/2014/main" id="{0B1CFA43-7252-48F4-A8D0-ED6DE6446A5A}"/>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Decision</a:t>
                </a:r>
              </a:p>
            </p:txBody>
          </p:sp>
          <p:sp>
            <p:nvSpPr>
              <p:cNvPr id="18" name="Rectangle: Rounded Corners 17">
                <a:extLst>
                  <a:ext uri="{FF2B5EF4-FFF2-40B4-BE49-F238E27FC236}">
                    <a16:creationId xmlns:a16="http://schemas.microsoft.com/office/drawing/2014/main" id="{88580320-A382-4886-9CDA-85BE9AFDC6C8}"/>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19" name="Rectangle: Rounded Corners 18">
                <a:extLst>
                  <a:ext uri="{FF2B5EF4-FFF2-40B4-BE49-F238E27FC236}">
                    <a16:creationId xmlns:a16="http://schemas.microsoft.com/office/drawing/2014/main" id="{BF3F8A25-3429-498F-8C65-AF70DB8F9822}"/>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23" name="Straight Arrow Connector 22">
                <a:extLst>
                  <a:ext uri="{FF2B5EF4-FFF2-40B4-BE49-F238E27FC236}">
                    <a16:creationId xmlns:a16="http://schemas.microsoft.com/office/drawing/2014/main" id="{87DE718C-9C07-40DF-9B90-02E73086733D}"/>
                  </a:ext>
                </a:extLst>
              </p:cNvPr>
              <p:cNvCxnSpPr>
                <a:cxnSpLocks/>
                <a:endCxn id="16"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1DA84B-D1E3-465F-BA45-E45CA936597B}"/>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8A8F7B-1763-4C77-B8DB-59A8F7CB3CBC}"/>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4D39964-F052-4379-9698-E936F96865A2}"/>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FCC60D1C-23F2-4FD7-AE43-C5809667FFA7}"/>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20" name="Straight Arrow Connector 19">
              <a:extLst>
                <a:ext uri="{FF2B5EF4-FFF2-40B4-BE49-F238E27FC236}">
                  <a16:creationId xmlns:a16="http://schemas.microsoft.com/office/drawing/2014/main" id="{787FD19B-FB73-47EB-9FF8-B3732AE976C5}"/>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Arrow: Left 8">
            <a:extLst>
              <a:ext uri="{FF2B5EF4-FFF2-40B4-BE49-F238E27FC236}">
                <a16:creationId xmlns:a16="http://schemas.microsoft.com/office/drawing/2014/main" id="{808D5E23-F2D0-4463-B5B6-AAA76712D9C7}"/>
              </a:ext>
            </a:extLst>
          </p:cNvPr>
          <p:cNvSpPr/>
          <p:nvPr/>
        </p:nvSpPr>
        <p:spPr>
          <a:xfrm>
            <a:off x="10065542" y="1314887"/>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E1F0592-882D-4AB5-8E05-3680A5D67E4B}"/>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28" name="Title 1">
            <a:extLst>
              <a:ext uri="{FF2B5EF4-FFF2-40B4-BE49-F238E27FC236}">
                <a16:creationId xmlns:a16="http://schemas.microsoft.com/office/drawing/2014/main" id="{7787EC99-A092-8144-93D4-55268E760CDD}"/>
              </a:ext>
            </a:extLst>
          </p:cNvPr>
          <p:cNvSpPr>
            <a:spLocks noGrp="1"/>
          </p:cNvSpPr>
          <p:nvPr>
            <p:ph type="title"/>
          </p:nvPr>
        </p:nvSpPr>
        <p:spPr>
          <a:xfrm>
            <a:off x="340359" y="243840"/>
            <a:ext cx="7494735" cy="1461778"/>
          </a:xfrm>
        </p:spPr>
        <p:txBody>
          <a:bodyPr>
            <a:normAutofit/>
          </a:bodyPr>
          <a:lstStyle/>
          <a:p>
            <a:r>
              <a:rPr lang="en-US" sz="4000" dirty="0"/>
              <a:t>Affective Decision-Making Pipeline</a:t>
            </a:r>
          </a:p>
        </p:txBody>
      </p:sp>
      <p:grpSp>
        <p:nvGrpSpPr>
          <p:cNvPr id="33" name="Group 32">
            <a:extLst>
              <a:ext uri="{FF2B5EF4-FFF2-40B4-BE49-F238E27FC236}">
                <a16:creationId xmlns:a16="http://schemas.microsoft.com/office/drawing/2014/main" id="{0CA0FAE1-020B-91BD-7A12-685854EA66E6}"/>
              </a:ext>
            </a:extLst>
          </p:cNvPr>
          <p:cNvGrpSpPr/>
          <p:nvPr/>
        </p:nvGrpSpPr>
        <p:grpSpPr>
          <a:xfrm>
            <a:off x="10139" y="1183293"/>
            <a:ext cx="1501161" cy="1979008"/>
            <a:chOff x="149777" y="971374"/>
            <a:chExt cx="4231724" cy="5254165"/>
          </a:xfrm>
        </p:grpSpPr>
        <p:pic>
          <p:nvPicPr>
            <p:cNvPr id="30" name="Picture 29" descr="A person running on a track&#10;&#10;Description automatically generated">
              <a:extLst>
                <a:ext uri="{FF2B5EF4-FFF2-40B4-BE49-F238E27FC236}">
                  <a16:creationId xmlns:a16="http://schemas.microsoft.com/office/drawing/2014/main" id="{0C11304D-F262-6335-4B8C-E1070959377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73" b="92038" l="10000" r="90000">
                          <a14:foregroundMark x1="49750" y1="11306" x2="31833" y2="67675"/>
                          <a14:foregroundMark x1="31833" y1="67675" x2="17917" y2="86943"/>
                          <a14:foregroundMark x1="48333" y1="60669" x2="43167" y2="85987"/>
                          <a14:foregroundMark x1="43167" y1="85987" x2="45000" y2="86465"/>
                          <a14:foregroundMark x1="45250" y1="87580" x2="46333" y2="92038"/>
                          <a14:backgroundMark x1="34667" y1="14968" x2="29750" y2="17516"/>
                          <a14:backgroundMark x1="29750" y1="17516" x2="25583" y2="30892"/>
                          <a14:backgroundMark x1="25583" y1="30892" x2="26500" y2="42994"/>
                          <a14:backgroundMark x1="26500" y1="42994" x2="31750" y2="42197"/>
                          <a14:backgroundMark x1="31750" y1="42197" x2="34167" y2="32962"/>
                          <a14:backgroundMark x1="34167" y1="32962" x2="27917" y2="55096"/>
                          <a14:backgroundMark x1="27917" y1="55096" x2="28083" y2="65287"/>
                          <a14:backgroundMark x1="28083" y1="65287" x2="19750" y2="66879"/>
                          <a14:backgroundMark x1="19750" y1="66879" x2="16000" y2="46497"/>
                          <a14:backgroundMark x1="16000" y1="46497" x2="17083" y2="14331"/>
                          <a14:backgroundMark x1="41417" y1="65764" x2="37917" y2="77389"/>
                          <a14:backgroundMark x1="46083" y1="45541" x2="52000" y2="50318"/>
                          <a14:backgroundMark x1="52000" y1="50318" x2="67750" y2="76911"/>
                          <a14:backgroundMark x1="67750" y1="76911" x2="73250" y2="63694"/>
                          <a14:backgroundMark x1="73250" y1="63694" x2="70000" y2="51115"/>
                          <a14:backgroundMark x1="70000" y1="51115" x2="62333" y2="34236"/>
                          <a14:backgroundMark x1="62333" y1="34236" x2="60417" y2="25318"/>
                          <a14:backgroundMark x1="60417" y1="25318" x2="72750" y2="24204"/>
                          <a14:backgroundMark x1="72750" y1="24204" x2="81417" y2="39968"/>
                          <a14:backgroundMark x1="81417" y1="39968" x2="85500" y2="76592"/>
                          <a14:backgroundMark x1="85500" y1="76592" x2="88417" y2="76274"/>
                          <a14:backgroundMark x1="79250" y1="22134" x2="67667" y2="17834"/>
                          <a14:backgroundMark x1="67667" y1="17834" x2="55917" y2="21497"/>
                          <a14:backgroundMark x1="52333" y1="31688" x2="54000" y2="25318"/>
                          <a14:backgroundMark x1="39083" y1="24682" x2="36417" y2="26592"/>
                          <a14:backgroundMark x1="45667" y1="15446" x2="38250" y2="10032"/>
                          <a14:backgroundMark x1="49750" y1="54299" x2="55083" y2="55096"/>
                          <a14:backgroundMark x1="48583" y1="53025" x2="48583" y2="5302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14627" r="40275"/>
            <a:stretch/>
          </p:blipFill>
          <p:spPr>
            <a:xfrm>
              <a:off x="149777" y="1314886"/>
              <a:ext cx="4231724" cy="4910653"/>
            </a:xfrm>
            <a:prstGeom prst="rect">
              <a:avLst/>
            </a:prstGeom>
          </p:spPr>
        </p:pic>
        <p:pic>
          <p:nvPicPr>
            <p:cNvPr id="32" name="Picture 31" descr="A picture containing grass, person, tree, outdoor&#10;&#10;Description automatically generated">
              <a:extLst>
                <a:ext uri="{FF2B5EF4-FFF2-40B4-BE49-F238E27FC236}">
                  <a16:creationId xmlns:a16="http://schemas.microsoft.com/office/drawing/2014/main" id="{F4DAFEFE-0227-AA11-180E-419D832365C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20000" y1="64444" x2="18125" y2="55556"/>
                          <a14:foregroundMark x1="18125" y1="55556" x2="19000" y2="36000"/>
                          <a14:foregroundMark x1="19000" y1="36000" x2="25000" y2="24889"/>
                          <a14:foregroundMark x1="25000" y1="24889" x2="31750" y2="20444"/>
                          <a14:foregroundMark x1="31750" y1="20444" x2="37625" y2="19778"/>
                          <a14:foregroundMark x1="37625" y1="19778" x2="45875" y2="22667"/>
                          <a14:foregroundMark x1="45875" y1="22667" x2="50375" y2="30667"/>
                          <a14:foregroundMark x1="50375" y1="30667" x2="51750" y2="39111"/>
                          <a14:foregroundMark x1="51750" y1="39111" x2="44875" y2="32222"/>
                          <a14:foregroundMark x1="44875" y1="32222" x2="41625" y2="37111"/>
                          <a14:foregroundMark x1="15625" y1="34222" x2="30375" y2="11778"/>
                          <a14:foregroundMark x1="21000" y1="18667" x2="17625" y2="25778"/>
                          <a14:foregroundMark x1="17625" y1="25778" x2="12875" y2="43556"/>
                          <a14:foregroundMark x1="12875" y1="43556" x2="16625" y2="61778"/>
                          <a14:foregroundMark x1="48875" y1="23111" x2="33125" y2="12000"/>
                          <a14:foregroundMark x1="33125" y1="12000" x2="34625" y2="10000"/>
                          <a14:foregroundMark x1="50375" y1="49556" x2="48500" y2="31333"/>
                          <a14:foregroundMark x1="54125" y1="41333" x2="51125" y2="50000"/>
                          <a14:foregroundMark x1="51125" y1="50000" x2="50875" y2="52444"/>
                          <a14:foregroundMark x1="50250" y1="53778" x2="49625" y2="54444"/>
                          <a14:foregroundMark x1="49250" y1="56222" x2="49250" y2="56222"/>
                          <a14:backgroundMark x1="32750" y1="75778" x2="28375" y2="80667"/>
                          <a14:backgroundMark x1="28375" y1="80667" x2="27750" y2="82000"/>
                          <a14:backgroundMark x1="36125" y1="84667" x2="58875" y2="78889"/>
                          <a14:backgroundMark x1="58875" y1="78889" x2="68375" y2="67111"/>
                          <a14:backgroundMark x1="58125" y1="68667" x2="61375" y2="62000"/>
                          <a14:backgroundMark x1="61375" y1="62000" x2="76625" y2="54889"/>
                          <a14:backgroundMark x1="76625" y1="54889" x2="87375" y2="70444"/>
                          <a14:backgroundMark x1="75500" y1="54889" x2="70500" y2="48889"/>
                          <a14:backgroundMark x1="70500" y1="48889" x2="62750" y2="50889"/>
                          <a14:backgroundMark x1="62750" y1="50889" x2="50875" y2="72667"/>
                          <a14:backgroundMark x1="31375" y1="74889" x2="31625" y2="76667"/>
                          <a14:backgroundMark x1="27750" y1="76222" x2="35625" y2="78000"/>
                          <a14:backgroundMark x1="34625" y1="73333" x2="34500" y2="73333"/>
                          <a14:backgroundMark x1="34750" y1="74444" x2="39000" y2="81778"/>
                          <a14:backgroundMark x1="39875" y1="70000" x2="48750" y2="8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8180" r="44070" b="20431"/>
            <a:stretch/>
          </p:blipFill>
          <p:spPr>
            <a:xfrm rot="1875638">
              <a:off x="2602593" y="971374"/>
              <a:ext cx="1770494" cy="1659537"/>
            </a:xfrm>
            <a:prstGeom prst="rect">
              <a:avLst/>
            </a:prstGeom>
          </p:spPr>
        </p:pic>
      </p:grpSp>
    </p:spTree>
    <p:extLst>
      <p:ext uri="{BB962C8B-B14F-4D97-AF65-F5344CB8AC3E}">
        <p14:creationId xmlns:p14="http://schemas.microsoft.com/office/powerpoint/2010/main" val="3338161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19</a:t>
            </a:fld>
            <a:endParaRPr lang="en-US" dirty="0">
              <a:solidFill>
                <a:schemeClr val="bg1"/>
              </a:solidFill>
            </a:endParaRPr>
          </a:p>
        </p:txBody>
      </p:sp>
      <p:grpSp>
        <p:nvGrpSpPr>
          <p:cNvPr id="20" name="Group 19">
            <a:extLst>
              <a:ext uri="{FF2B5EF4-FFF2-40B4-BE49-F238E27FC236}">
                <a16:creationId xmlns:a16="http://schemas.microsoft.com/office/drawing/2014/main" id="{8BA156BA-B0C6-4D64-AB18-05617412DCCC}"/>
              </a:ext>
            </a:extLst>
          </p:cNvPr>
          <p:cNvGrpSpPr/>
          <p:nvPr/>
        </p:nvGrpSpPr>
        <p:grpSpPr>
          <a:xfrm>
            <a:off x="8442500" y="1387842"/>
            <a:ext cx="1432464" cy="4612877"/>
            <a:chOff x="8442500" y="1387842"/>
            <a:chExt cx="1432464" cy="4612877"/>
          </a:xfrm>
        </p:grpSpPr>
        <p:grpSp>
          <p:nvGrpSpPr>
            <p:cNvPr id="21" name="Group 20">
              <a:extLst>
                <a:ext uri="{FF2B5EF4-FFF2-40B4-BE49-F238E27FC236}">
                  <a16:creationId xmlns:a16="http://schemas.microsoft.com/office/drawing/2014/main" id="{7C6E85DD-08C9-4BF8-A411-699DA2436C18}"/>
                </a:ext>
              </a:extLst>
            </p:cNvPr>
            <p:cNvGrpSpPr/>
            <p:nvPr/>
          </p:nvGrpSpPr>
          <p:grpSpPr>
            <a:xfrm>
              <a:off x="8452315" y="1387842"/>
              <a:ext cx="1422649" cy="4612877"/>
              <a:chOff x="8432667" y="1885218"/>
              <a:chExt cx="1422649" cy="4612877"/>
            </a:xfrm>
          </p:grpSpPr>
          <p:sp>
            <p:nvSpPr>
              <p:cNvPr id="28" name="Rectangle: Rounded Corners 27">
                <a:extLst>
                  <a:ext uri="{FF2B5EF4-FFF2-40B4-BE49-F238E27FC236}">
                    <a16:creationId xmlns:a16="http://schemas.microsoft.com/office/drawing/2014/main" id="{20891C79-9357-464D-B943-573C6F1E5D17}"/>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29" name="Rectangle: Rounded Corners 28">
                <a:extLst>
                  <a:ext uri="{FF2B5EF4-FFF2-40B4-BE49-F238E27FC236}">
                    <a16:creationId xmlns:a16="http://schemas.microsoft.com/office/drawing/2014/main" id="{60152D52-CF34-44A6-BB6B-D919C9FF707D}"/>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0" name="Rectangle: Rounded Corners 29">
                <a:extLst>
                  <a:ext uri="{FF2B5EF4-FFF2-40B4-BE49-F238E27FC236}">
                    <a16:creationId xmlns:a16="http://schemas.microsoft.com/office/drawing/2014/main" id="{B5F88160-1E96-43EE-8846-9DE14ADC4C04}"/>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Decision</a:t>
                </a:r>
              </a:p>
            </p:txBody>
          </p:sp>
          <p:sp>
            <p:nvSpPr>
              <p:cNvPr id="31" name="Rectangle: Rounded Corners 30">
                <a:extLst>
                  <a:ext uri="{FF2B5EF4-FFF2-40B4-BE49-F238E27FC236}">
                    <a16:creationId xmlns:a16="http://schemas.microsoft.com/office/drawing/2014/main" id="{D7E843A5-EAA3-4764-8BA6-41C0DE7257D3}"/>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2" name="Rectangle: Rounded Corners 31">
                <a:extLst>
                  <a:ext uri="{FF2B5EF4-FFF2-40B4-BE49-F238E27FC236}">
                    <a16:creationId xmlns:a16="http://schemas.microsoft.com/office/drawing/2014/main" id="{69D95909-9D31-422C-B0F4-0C82856EB2A0}"/>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3" name="Straight Arrow Connector 32">
                <a:extLst>
                  <a:ext uri="{FF2B5EF4-FFF2-40B4-BE49-F238E27FC236}">
                    <a16:creationId xmlns:a16="http://schemas.microsoft.com/office/drawing/2014/main" id="{76665CDC-C0EA-4968-A938-4AEF1110D461}"/>
                  </a:ext>
                </a:extLst>
              </p:cNvPr>
              <p:cNvCxnSpPr>
                <a:cxnSpLocks/>
                <a:endCxn id="29"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AE8E08-743B-44CD-9CE0-D3E53AE514A1}"/>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137C5CF-D041-4ADA-92F7-3C55AAB07271}"/>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1F9D5A7-8F60-4D0E-B106-4FB155F94257}"/>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C09080AD-F58E-4A66-8248-C43F34BF7776}"/>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27" name="Straight Arrow Connector 26">
              <a:extLst>
                <a:ext uri="{FF2B5EF4-FFF2-40B4-BE49-F238E27FC236}">
                  <a16:creationId xmlns:a16="http://schemas.microsoft.com/office/drawing/2014/main" id="{540BCE06-1BB8-4EC9-AA39-D3523455C903}"/>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8" name="Arrow: Left 37">
            <a:extLst>
              <a:ext uri="{FF2B5EF4-FFF2-40B4-BE49-F238E27FC236}">
                <a16:creationId xmlns:a16="http://schemas.microsoft.com/office/drawing/2014/main" id="{A162E4F7-9B2B-422E-A7A3-E8486B7904A4}"/>
              </a:ext>
            </a:extLst>
          </p:cNvPr>
          <p:cNvSpPr/>
          <p:nvPr/>
        </p:nvSpPr>
        <p:spPr>
          <a:xfrm>
            <a:off x="10065542" y="2128302"/>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8E98D9DC-5952-4C2E-90B3-E414D71DC8A5}"/>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0" name="TextBox 39">
            <a:extLst>
              <a:ext uri="{FF2B5EF4-FFF2-40B4-BE49-F238E27FC236}">
                <a16:creationId xmlns:a16="http://schemas.microsoft.com/office/drawing/2014/main" id="{452E08C4-4552-4DF9-8116-923C99F47AE7}"/>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26" name="Title 1">
            <a:extLst>
              <a:ext uri="{FF2B5EF4-FFF2-40B4-BE49-F238E27FC236}">
                <a16:creationId xmlns:a16="http://schemas.microsoft.com/office/drawing/2014/main" id="{BFA25257-005C-FA22-A76E-D518AB45B220}"/>
              </a:ext>
            </a:extLst>
          </p:cNvPr>
          <p:cNvSpPr>
            <a:spLocks noGrp="1"/>
          </p:cNvSpPr>
          <p:nvPr>
            <p:ph type="title"/>
          </p:nvPr>
        </p:nvSpPr>
        <p:spPr>
          <a:xfrm>
            <a:off x="340359" y="243840"/>
            <a:ext cx="7494735" cy="1461778"/>
          </a:xfrm>
        </p:spPr>
        <p:txBody>
          <a:bodyPr>
            <a:normAutofit/>
          </a:bodyPr>
          <a:lstStyle/>
          <a:p>
            <a:r>
              <a:rPr lang="en-US" sz="4000" dirty="0"/>
              <a:t>Affective Decision-Making Pipeline</a:t>
            </a:r>
          </a:p>
        </p:txBody>
      </p:sp>
      <p:grpSp>
        <p:nvGrpSpPr>
          <p:cNvPr id="49" name="Group 48">
            <a:extLst>
              <a:ext uri="{FF2B5EF4-FFF2-40B4-BE49-F238E27FC236}">
                <a16:creationId xmlns:a16="http://schemas.microsoft.com/office/drawing/2014/main" id="{F6A8AF13-038C-61E7-11AD-C54D9B965A51}"/>
              </a:ext>
            </a:extLst>
          </p:cNvPr>
          <p:cNvGrpSpPr/>
          <p:nvPr/>
        </p:nvGrpSpPr>
        <p:grpSpPr>
          <a:xfrm>
            <a:off x="10139" y="1183293"/>
            <a:ext cx="1501161" cy="1979008"/>
            <a:chOff x="149777" y="971374"/>
            <a:chExt cx="4231724" cy="5254165"/>
          </a:xfrm>
        </p:grpSpPr>
        <p:pic>
          <p:nvPicPr>
            <p:cNvPr id="50" name="Picture 49" descr="A person running on a track&#10;&#10;Description automatically generated">
              <a:extLst>
                <a:ext uri="{FF2B5EF4-FFF2-40B4-BE49-F238E27FC236}">
                  <a16:creationId xmlns:a16="http://schemas.microsoft.com/office/drawing/2014/main" id="{9D6BF15E-751F-9369-2EE4-B420B6AD624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73" b="92038" l="10000" r="90000">
                          <a14:foregroundMark x1="49750" y1="11306" x2="31833" y2="67675"/>
                          <a14:foregroundMark x1="31833" y1="67675" x2="17917" y2="86943"/>
                          <a14:foregroundMark x1="48333" y1="60669" x2="43167" y2="85987"/>
                          <a14:foregroundMark x1="43167" y1="85987" x2="45000" y2="86465"/>
                          <a14:foregroundMark x1="45250" y1="87580" x2="46333" y2="92038"/>
                          <a14:backgroundMark x1="34667" y1="14968" x2="29750" y2="17516"/>
                          <a14:backgroundMark x1="29750" y1="17516" x2="25583" y2="30892"/>
                          <a14:backgroundMark x1="25583" y1="30892" x2="26500" y2="42994"/>
                          <a14:backgroundMark x1="26500" y1="42994" x2="31750" y2="42197"/>
                          <a14:backgroundMark x1="31750" y1="42197" x2="34167" y2="32962"/>
                          <a14:backgroundMark x1="34167" y1="32962" x2="27917" y2="55096"/>
                          <a14:backgroundMark x1="27917" y1="55096" x2="28083" y2="65287"/>
                          <a14:backgroundMark x1="28083" y1="65287" x2="19750" y2="66879"/>
                          <a14:backgroundMark x1="19750" y1="66879" x2="16000" y2="46497"/>
                          <a14:backgroundMark x1="16000" y1="46497" x2="17083" y2="14331"/>
                          <a14:backgroundMark x1="41417" y1="65764" x2="37917" y2="77389"/>
                          <a14:backgroundMark x1="46083" y1="45541" x2="52000" y2="50318"/>
                          <a14:backgroundMark x1="52000" y1="50318" x2="67750" y2="76911"/>
                          <a14:backgroundMark x1="67750" y1="76911" x2="73250" y2="63694"/>
                          <a14:backgroundMark x1="73250" y1="63694" x2="70000" y2="51115"/>
                          <a14:backgroundMark x1="70000" y1="51115" x2="62333" y2="34236"/>
                          <a14:backgroundMark x1="62333" y1="34236" x2="60417" y2="25318"/>
                          <a14:backgroundMark x1="60417" y1="25318" x2="72750" y2="24204"/>
                          <a14:backgroundMark x1="72750" y1="24204" x2="81417" y2="39968"/>
                          <a14:backgroundMark x1="81417" y1="39968" x2="85500" y2="76592"/>
                          <a14:backgroundMark x1="85500" y1="76592" x2="88417" y2="76274"/>
                          <a14:backgroundMark x1="79250" y1="22134" x2="67667" y2="17834"/>
                          <a14:backgroundMark x1="67667" y1="17834" x2="55917" y2="21497"/>
                          <a14:backgroundMark x1="52333" y1="31688" x2="54000" y2="25318"/>
                          <a14:backgroundMark x1="39083" y1="24682" x2="36417" y2="26592"/>
                          <a14:backgroundMark x1="45667" y1="15446" x2="38250" y2="10032"/>
                          <a14:backgroundMark x1="49750" y1="54299" x2="55083" y2="55096"/>
                          <a14:backgroundMark x1="48583" y1="53025" x2="48583" y2="5302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14627" r="40275"/>
            <a:stretch/>
          </p:blipFill>
          <p:spPr>
            <a:xfrm>
              <a:off x="149777" y="1314886"/>
              <a:ext cx="4231724" cy="4910653"/>
            </a:xfrm>
            <a:prstGeom prst="rect">
              <a:avLst/>
            </a:prstGeom>
          </p:spPr>
        </p:pic>
        <p:pic>
          <p:nvPicPr>
            <p:cNvPr id="51" name="Picture 50" descr="A picture containing grass, person, tree, outdoor&#10;&#10;Description automatically generated">
              <a:extLst>
                <a:ext uri="{FF2B5EF4-FFF2-40B4-BE49-F238E27FC236}">
                  <a16:creationId xmlns:a16="http://schemas.microsoft.com/office/drawing/2014/main" id="{BFB88505-2142-A966-9AB2-25BCB6E61E4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20000" y1="64444" x2="18125" y2="55556"/>
                          <a14:foregroundMark x1="18125" y1="55556" x2="19000" y2="36000"/>
                          <a14:foregroundMark x1="19000" y1="36000" x2="25000" y2="24889"/>
                          <a14:foregroundMark x1="25000" y1="24889" x2="31750" y2="20444"/>
                          <a14:foregroundMark x1="31750" y1="20444" x2="37625" y2="19778"/>
                          <a14:foregroundMark x1="37625" y1="19778" x2="45875" y2="22667"/>
                          <a14:foregroundMark x1="45875" y1="22667" x2="50375" y2="30667"/>
                          <a14:foregroundMark x1="50375" y1="30667" x2="51750" y2="39111"/>
                          <a14:foregroundMark x1="51750" y1="39111" x2="44875" y2="32222"/>
                          <a14:foregroundMark x1="44875" y1="32222" x2="41625" y2="37111"/>
                          <a14:foregroundMark x1="15625" y1="34222" x2="30375" y2="11778"/>
                          <a14:foregroundMark x1="21000" y1="18667" x2="17625" y2="25778"/>
                          <a14:foregroundMark x1="17625" y1="25778" x2="12875" y2="43556"/>
                          <a14:foregroundMark x1="12875" y1="43556" x2="16625" y2="61778"/>
                          <a14:foregroundMark x1="48875" y1="23111" x2="33125" y2="12000"/>
                          <a14:foregroundMark x1="33125" y1="12000" x2="34625" y2="10000"/>
                          <a14:foregroundMark x1="50375" y1="49556" x2="48500" y2="31333"/>
                          <a14:foregroundMark x1="54125" y1="41333" x2="51125" y2="50000"/>
                          <a14:foregroundMark x1="51125" y1="50000" x2="50875" y2="52444"/>
                          <a14:foregroundMark x1="50250" y1="53778" x2="49625" y2="54444"/>
                          <a14:foregroundMark x1="49250" y1="56222" x2="49250" y2="56222"/>
                          <a14:backgroundMark x1="32750" y1="75778" x2="28375" y2="80667"/>
                          <a14:backgroundMark x1="28375" y1="80667" x2="27750" y2="82000"/>
                          <a14:backgroundMark x1="36125" y1="84667" x2="58875" y2="78889"/>
                          <a14:backgroundMark x1="58875" y1="78889" x2="68375" y2="67111"/>
                          <a14:backgroundMark x1="58125" y1="68667" x2="61375" y2="62000"/>
                          <a14:backgroundMark x1="61375" y1="62000" x2="76625" y2="54889"/>
                          <a14:backgroundMark x1="76625" y1="54889" x2="87375" y2="70444"/>
                          <a14:backgroundMark x1="75500" y1="54889" x2="70500" y2="48889"/>
                          <a14:backgroundMark x1="70500" y1="48889" x2="62750" y2="50889"/>
                          <a14:backgroundMark x1="62750" y1="50889" x2="50875" y2="72667"/>
                          <a14:backgroundMark x1="31375" y1="74889" x2="31625" y2="76667"/>
                          <a14:backgroundMark x1="27750" y1="76222" x2="35625" y2="78000"/>
                          <a14:backgroundMark x1="34625" y1="73333" x2="34500" y2="73333"/>
                          <a14:backgroundMark x1="34750" y1="74444" x2="39000" y2="81778"/>
                          <a14:backgroundMark x1="39875" y1="70000" x2="48750" y2="8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8180" r="44070" b="20431"/>
            <a:stretch/>
          </p:blipFill>
          <p:spPr>
            <a:xfrm rot="1875638">
              <a:off x="2602593" y="971374"/>
              <a:ext cx="1770494" cy="1659537"/>
            </a:xfrm>
            <a:prstGeom prst="rect">
              <a:avLst/>
            </a:prstGeom>
          </p:spPr>
        </p:pic>
      </p:grpSp>
      <p:pic>
        <p:nvPicPr>
          <p:cNvPr id="52" name="Graphic 51" descr="Ear with solid fill">
            <a:extLst>
              <a:ext uri="{FF2B5EF4-FFF2-40B4-BE49-F238E27FC236}">
                <a16:creationId xmlns:a16="http://schemas.microsoft.com/office/drawing/2014/main" id="{CDAE324A-B392-8637-6AB0-AB5A5B2B2E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44907" y="1985980"/>
            <a:ext cx="914400" cy="914400"/>
          </a:xfrm>
          <a:prstGeom prst="rect">
            <a:avLst/>
          </a:prstGeom>
        </p:spPr>
      </p:pic>
      <p:pic>
        <p:nvPicPr>
          <p:cNvPr id="53" name="Graphic 52" descr="Eye outline">
            <a:extLst>
              <a:ext uri="{FF2B5EF4-FFF2-40B4-BE49-F238E27FC236}">
                <a16:creationId xmlns:a16="http://schemas.microsoft.com/office/drawing/2014/main" id="{77EFB3F6-4F44-5400-BE45-8DD1FECAFB5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93131" y="2040761"/>
            <a:ext cx="914400" cy="914400"/>
          </a:xfrm>
          <a:prstGeom prst="rect">
            <a:avLst/>
          </a:prstGeom>
        </p:spPr>
      </p:pic>
    </p:spTree>
    <p:extLst>
      <p:ext uri="{BB962C8B-B14F-4D97-AF65-F5344CB8AC3E}">
        <p14:creationId xmlns:p14="http://schemas.microsoft.com/office/powerpoint/2010/main" val="2858213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94E7C1-192B-E01C-4E47-A1A6EB91641A}"/>
              </a:ext>
            </a:extLst>
          </p:cNvPr>
          <p:cNvSpPr>
            <a:spLocks noGrp="1"/>
          </p:cNvSpPr>
          <p:nvPr>
            <p:ph type="sldNum" sz="quarter" idx="12"/>
          </p:nvPr>
        </p:nvSpPr>
        <p:spPr/>
        <p:txBody>
          <a:bodyPr/>
          <a:lstStyle/>
          <a:p>
            <a:fld id="{487BF82C-E13A-41E3-8FC7-D3379C9C34FC}" type="slidenum">
              <a:rPr lang="en-US" smtClean="0"/>
              <a:t>2</a:t>
            </a:fld>
            <a:endParaRPr lang="en-US" dirty="0"/>
          </a:p>
        </p:txBody>
      </p:sp>
      <p:pic>
        <p:nvPicPr>
          <p:cNvPr id="14" name="Picture 13" descr="A picture containing tree, outdoor, park, plant&#10;&#10;Description automatically generated">
            <a:extLst>
              <a:ext uri="{FF2B5EF4-FFF2-40B4-BE49-F238E27FC236}">
                <a16:creationId xmlns:a16="http://schemas.microsoft.com/office/drawing/2014/main" id="{032A2E96-7C06-3952-5D6C-A6B406F07B2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19200" y="136525"/>
            <a:ext cx="9753600" cy="6505575"/>
          </a:xfrm>
          <a:prstGeom prst="rect">
            <a:avLst/>
          </a:prstGeom>
        </p:spPr>
      </p:pic>
    </p:spTree>
    <p:extLst>
      <p:ext uri="{BB962C8B-B14F-4D97-AF65-F5344CB8AC3E}">
        <p14:creationId xmlns:p14="http://schemas.microsoft.com/office/powerpoint/2010/main" val="1795839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20</a:t>
            </a:fld>
            <a:endParaRPr lang="en-US" dirty="0">
              <a:solidFill>
                <a:schemeClr val="bg1"/>
              </a:solidFill>
            </a:endParaRPr>
          </a:p>
        </p:txBody>
      </p:sp>
      <p:grpSp>
        <p:nvGrpSpPr>
          <p:cNvPr id="20" name="Group 19">
            <a:extLst>
              <a:ext uri="{FF2B5EF4-FFF2-40B4-BE49-F238E27FC236}">
                <a16:creationId xmlns:a16="http://schemas.microsoft.com/office/drawing/2014/main" id="{930A6CEB-39E5-44D8-95B9-85A54425E5A3}"/>
              </a:ext>
            </a:extLst>
          </p:cNvPr>
          <p:cNvGrpSpPr/>
          <p:nvPr/>
        </p:nvGrpSpPr>
        <p:grpSpPr>
          <a:xfrm>
            <a:off x="8442500" y="1387842"/>
            <a:ext cx="1432464" cy="4612877"/>
            <a:chOff x="8442500" y="1387842"/>
            <a:chExt cx="1432464" cy="4612877"/>
          </a:xfrm>
        </p:grpSpPr>
        <p:grpSp>
          <p:nvGrpSpPr>
            <p:cNvPr id="21" name="Group 20">
              <a:extLst>
                <a:ext uri="{FF2B5EF4-FFF2-40B4-BE49-F238E27FC236}">
                  <a16:creationId xmlns:a16="http://schemas.microsoft.com/office/drawing/2014/main" id="{AF438E77-CE42-445E-9716-083B3E9F8368}"/>
                </a:ext>
              </a:extLst>
            </p:cNvPr>
            <p:cNvGrpSpPr/>
            <p:nvPr/>
          </p:nvGrpSpPr>
          <p:grpSpPr>
            <a:xfrm>
              <a:off x="8452315" y="1387842"/>
              <a:ext cx="1422649" cy="4612877"/>
              <a:chOff x="8432667" y="1885218"/>
              <a:chExt cx="1422649" cy="4612877"/>
            </a:xfrm>
          </p:grpSpPr>
          <p:sp>
            <p:nvSpPr>
              <p:cNvPr id="28" name="Rectangle: Rounded Corners 27">
                <a:extLst>
                  <a:ext uri="{FF2B5EF4-FFF2-40B4-BE49-F238E27FC236}">
                    <a16:creationId xmlns:a16="http://schemas.microsoft.com/office/drawing/2014/main" id="{F67A207D-FDDC-497A-A661-3401780E85DF}"/>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29" name="Rectangle: Rounded Corners 28">
                <a:extLst>
                  <a:ext uri="{FF2B5EF4-FFF2-40B4-BE49-F238E27FC236}">
                    <a16:creationId xmlns:a16="http://schemas.microsoft.com/office/drawing/2014/main" id="{0115CDCE-427C-43D8-AFF3-FEF8B3CF0701}"/>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0" name="Rectangle: Rounded Corners 29">
                <a:extLst>
                  <a:ext uri="{FF2B5EF4-FFF2-40B4-BE49-F238E27FC236}">
                    <a16:creationId xmlns:a16="http://schemas.microsoft.com/office/drawing/2014/main" id="{E8EFB2B3-37D8-42B0-963F-61DAC31E699C}"/>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Decision</a:t>
                </a:r>
              </a:p>
            </p:txBody>
          </p:sp>
          <p:sp>
            <p:nvSpPr>
              <p:cNvPr id="31" name="Rectangle: Rounded Corners 30">
                <a:extLst>
                  <a:ext uri="{FF2B5EF4-FFF2-40B4-BE49-F238E27FC236}">
                    <a16:creationId xmlns:a16="http://schemas.microsoft.com/office/drawing/2014/main" id="{FD27BA6C-8208-4A14-9044-6A2EDB6AEF3A}"/>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2" name="Rectangle: Rounded Corners 31">
                <a:extLst>
                  <a:ext uri="{FF2B5EF4-FFF2-40B4-BE49-F238E27FC236}">
                    <a16:creationId xmlns:a16="http://schemas.microsoft.com/office/drawing/2014/main" id="{78F2E905-019B-4182-A5C0-4A2941519F73}"/>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3" name="Straight Arrow Connector 32">
                <a:extLst>
                  <a:ext uri="{FF2B5EF4-FFF2-40B4-BE49-F238E27FC236}">
                    <a16:creationId xmlns:a16="http://schemas.microsoft.com/office/drawing/2014/main" id="{21411028-1F85-4205-B274-F2D347EB0C4A}"/>
                  </a:ext>
                </a:extLst>
              </p:cNvPr>
              <p:cNvCxnSpPr>
                <a:cxnSpLocks/>
                <a:endCxn id="29"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AC23EC0-D5D4-4C0E-8E54-01B36B4E11E1}"/>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1A6559-6396-4AD8-82AE-ACE27F47ECF9}"/>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7A9A0AD-EE34-4881-8FEA-30EEAD808E3F}"/>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556A843D-BFE0-441F-A192-F7AB76064BB4}"/>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27" name="Straight Arrow Connector 26">
              <a:extLst>
                <a:ext uri="{FF2B5EF4-FFF2-40B4-BE49-F238E27FC236}">
                  <a16:creationId xmlns:a16="http://schemas.microsoft.com/office/drawing/2014/main" id="{688E1EB3-5E18-4BB0-8AC3-88454EE5B4E7}"/>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8" name="Arrow: Left 37">
            <a:extLst>
              <a:ext uri="{FF2B5EF4-FFF2-40B4-BE49-F238E27FC236}">
                <a16:creationId xmlns:a16="http://schemas.microsoft.com/office/drawing/2014/main" id="{0D97C003-3686-4801-8B89-859102438139}"/>
              </a:ext>
            </a:extLst>
          </p:cNvPr>
          <p:cNvSpPr/>
          <p:nvPr/>
        </p:nvSpPr>
        <p:spPr>
          <a:xfrm>
            <a:off x="10065542" y="2942959"/>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D9FB3D74-3462-4CC3-8489-5D33BE74655D}"/>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0" name="TextBox 39">
            <a:extLst>
              <a:ext uri="{FF2B5EF4-FFF2-40B4-BE49-F238E27FC236}">
                <a16:creationId xmlns:a16="http://schemas.microsoft.com/office/drawing/2014/main" id="{68285AB5-A943-47C6-930A-A457BF504DBF}"/>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41" name="TextBox 40">
            <a:extLst>
              <a:ext uri="{FF2B5EF4-FFF2-40B4-BE49-F238E27FC236}">
                <a16:creationId xmlns:a16="http://schemas.microsoft.com/office/drawing/2014/main" id="{4DB1FE3F-2FF3-4770-8D78-00A8DA25FC87}"/>
              </a:ext>
            </a:extLst>
          </p:cNvPr>
          <p:cNvSpPr txBox="1"/>
          <p:nvPr/>
        </p:nvSpPr>
        <p:spPr>
          <a:xfrm>
            <a:off x="6211892" y="2968446"/>
            <a:ext cx="2282997" cy="646331"/>
          </a:xfrm>
          <a:prstGeom prst="rect">
            <a:avLst/>
          </a:prstGeom>
          <a:noFill/>
        </p:spPr>
        <p:txBody>
          <a:bodyPr wrap="none" rtlCol="0">
            <a:spAutoFit/>
          </a:bodyPr>
          <a:lstStyle/>
          <a:p>
            <a:pPr algn="ctr"/>
            <a:r>
              <a:rPr lang="en-US" i="1" dirty="0"/>
              <a:t>We process the event, </a:t>
            </a:r>
            <a:br>
              <a:rPr lang="en-US" i="1" dirty="0"/>
            </a:br>
            <a:r>
              <a:rPr lang="en-US" i="1" dirty="0"/>
              <a:t>identify relevant info</a:t>
            </a:r>
          </a:p>
        </p:txBody>
      </p:sp>
      <p:sp>
        <p:nvSpPr>
          <p:cNvPr id="26" name="Title 1">
            <a:extLst>
              <a:ext uri="{FF2B5EF4-FFF2-40B4-BE49-F238E27FC236}">
                <a16:creationId xmlns:a16="http://schemas.microsoft.com/office/drawing/2014/main" id="{AD446277-6578-EBF7-6971-930252FEA4AC}"/>
              </a:ext>
            </a:extLst>
          </p:cNvPr>
          <p:cNvSpPr txBox="1">
            <a:spLocks/>
          </p:cNvSpPr>
          <p:nvPr/>
        </p:nvSpPr>
        <p:spPr>
          <a:xfrm>
            <a:off x="340359" y="243840"/>
            <a:ext cx="749473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Affective Decision-Making Pipeline</a:t>
            </a:r>
            <a:endParaRPr lang="en-US" sz="4000" dirty="0"/>
          </a:p>
        </p:txBody>
      </p:sp>
      <p:pic>
        <p:nvPicPr>
          <p:cNvPr id="53" name="Graphic 52" descr="Puzzle pieces with solid fill">
            <a:extLst>
              <a:ext uri="{FF2B5EF4-FFF2-40B4-BE49-F238E27FC236}">
                <a16:creationId xmlns:a16="http://schemas.microsoft.com/office/drawing/2014/main" id="{FBB7A4BB-0D6F-BC00-49FB-CA35EE3E24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8830" y="2655872"/>
            <a:ext cx="1084326" cy="1084326"/>
          </a:xfrm>
          <a:prstGeom prst="rect">
            <a:avLst/>
          </a:prstGeom>
        </p:spPr>
      </p:pic>
      <p:grpSp>
        <p:nvGrpSpPr>
          <p:cNvPr id="54" name="Group 53">
            <a:extLst>
              <a:ext uri="{FF2B5EF4-FFF2-40B4-BE49-F238E27FC236}">
                <a16:creationId xmlns:a16="http://schemas.microsoft.com/office/drawing/2014/main" id="{45416134-1510-55BA-7699-CA9FB56BDCE6}"/>
              </a:ext>
            </a:extLst>
          </p:cNvPr>
          <p:cNvGrpSpPr/>
          <p:nvPr/>
        </p:nvGrpSpPr>
        <p:grpSpPr>
          <a:xfrm>
            <a:off x="10139" y="1183293"/>
            <a:ext cx="1501161" cy="1979008"/>
            <a:chOff x="149777" y="971374"/>
            <a:chExt cx="4231724" cy="5254165"/>
          </a:xfrm>
        </p:grpSpPr>
        <p:pic>
          <p:nvPicPr>
            <p:cNvPr id="55" name="Picture 54" descr="A person running on a track&#10;&#10;Description automatically generated">
              <a:extLst>
                <a:ext uri="{FF2B5EF4-FFF2-40B4-BE49-F238E27FC236}">
                  <a16:creationId xmlns:a16="http://schemas.microsoft.com/office/drawing/2014/main" id="{77F82D0A-58CC-C79E-CF92-12126876CD0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873" b="92038" l="10000" r="90000">
                          <a14:foregroundMark x1="49750" y1="11306" x2="31833" y2="67675"/>
                          <a14:foregroundMark x1="31833" y1="67675" x2="17917" y2="86943"/>
                          <a14:foregroundMark x1="48333" y1="60669" x2="43167" y2="85987"/>
                          <a14:foregroundMark x1="43167" y1="85987" x2="45000" y2="86465"/>
                          <a14:foregroundMark x1="45250" y1="87580" x2="46333" y2="92038"/>
                          <a14:backgroundMark x1="34667" y1="14968" x2="29750" y2="17516"/>
                          <a14:backgroundMark x1="29750" y1="17516" x2="25583" y2="30892"/>
                          <a14:backgroundMark x1="25583" y1="30892" x2="26500" y2="42994"/>
                          <a14:backgroundMark x1="26500" y1="42994" x2="31750" y2="42197"/>
                          <a14:backgroundMark x1="31750" y1="42197" x2="34167" y2="32962"/>
                          <a14:backgroundMark x1="34167" y1="32962" x2="27917" y2="55096"/>
                          <a14:backgroundMark x1="27917" y1="55096" x2="28083" y2="65287"/>
                          <a14:backgroundMark x1="28083" y1="65287" x2="19750" y2="66879"/>
                          <a14:backgroundMark x1="19750" y1="66879" x2="16000" y2="46497"/>
                          <a14:backgroundMark x1="16000" y1="46497" x2="17083" y2="14331"/>
                          <a14:backgroundMark x1="41417" y1="65764" x2="37917" y2="77389"/>
                          <a14:backgroundMark x1="46083" y1="45541" x2="52000" y2="50318"/>
                          <a14:backgroundMark x1="52000" y1="50318" x2="67750" y2="76911"/>
                          <a14:backgroundMark x1="67750" y1="76911" x2="73250" y2="63694"/>
                          <a14:backgroundMark x1="73250" y1="63694" x2="70000" y2="51115"/>
                          <a14:backgroundMark x1="70000" y1="51115" x2="62333" y2="34236"/>
                          <a14:backgroundMark x1="62333" y1="34236" x2="60417" y2="25318"/>
                          <a14:backgroundMark x1="60417" y1="25318" x2="72750" y2="24204"/>
                          <a14:backgroundMark x1="72750" y1="24204" x2="81417" y2="39968"/>
                          <a14:backgroundMark x1="81417" y1="39968" x2="85500" y2="76592"/>
                          <a14:backgroundMark x1="85500" y1="76592" x2="88417" y2="76274"/>
                          <a14:backgroundMark x1="79250" y1="22134" x2="67667" y2="17834"/>
                          <a14:backgroundMark x1="67667" y1="17834" x2="55917" y2="21497"/>
                          <a14:backgroundMark x1="52333" y1="31688" x2="54000" y2="25318"/>
                          <a14:backgroundMark x1="39083" y1="24682" x2="36417" y2="26592"/>
                          <a14:backgroundMark x1="45667" y1="15446" x2="38250" y2="10032"/>
                          <a14:backgroundMark x1="49750" y1="54299" x2="55083" y2="55096"/>
                          <a14:backgroundMark x1="48583" y1="53025" x2="48583" y2="5302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14627" r="40275"/>
            <a:stretch/>
          </p:blipFill>
          <p:spPr>
            <a:xfrm>
              <a:off x="149777" y="1314886"/>
              <a:ext cx="4231724" cy="4910653"/>
            </a:xfrm>
            <a:prstGeom prst="rect">
              <a:avLst/>
            </a:prstGeom>
          </p:spPr>
        </p:pic>
        <p:pic>
          <p:nvPicPr>
            <p:cNvPr id="56" name="Picture 55" descr="A picture containing grass, person, tree, outdoor&#10;&#10;Description automatically generated">
              <a:extLst>
                <a:ext uri="{FF2B5EF4-FFF2-40B4-BE49-F238E27FC236}">
                  <a16:creationId xmlns:a16="http://schemas.microsoft.com/office/drawing/2014/main" id="{54AF60EB-720C-F93F-54DB-EDE84AC897D3}"/>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0000" y1="64444" x2="18125" y2="55556"/>
                          <a14:foregroundMark x1="18125" y1="55556" x2="19000" y2="36000"/>
                          <a14:foregroundMark x1="19000" y1="36000" x2="25000" y2="24889"/>
                          <a14:foregroundMark x1="25000" y1="24889" x2="31750" y2="20444"/>
                          <a14:foregroundMark x1="31750" y1="20444" x2="37625" y2="19778"/>
                          <a14:foregroundMark x1="37625" y1="19778" x2="45875" y2="22667"/>
                          <a14:foregroundMark x1="45875" y1="22667" x2="50375" y2="30667"/>
                          <a14:foregroundMark x1="50375" y1="30667" x2="51750" y2="39111"/>
                          <a14:foregroundMark x1="51750" y1="39111" x2="44875" y2="32222"/>
                          <a14:foregroundMark x1="44875" y1="32222" x2="41625" y2="37111"/>
                          <a14:foregroundMark x1="15625" y1="34222" x2="30375" y2="11778"/>
                          <a14:foregroundMark x1="21000" y1="18667" x2="17625" y2="25778"/>
                          <a14:foregroundMark x1="17625" y1="25778" x2="12875" y2="43556"/>
                          <a14:foregroundMark x1="12875" y1="43556" x2="16625" y2="61778"/>
                          <a14:foregroundMark x1="48875" y1="23111" x2="33125" y2="12000"/>
                          <a14:foregroundMark x1="33125" y1="12000" x2="34625" y2="10000"/>
                          <a14:foregroundMark x1="50375" y1="49556" x2="48500" y2="31333"/>
                          <a14:foregroundMark x1="54125" y1="41333" x2="51125" y2="50000"/>
                          <a14:foregroundMark x1="51125" y1="50000" x2="50875" y2="52444"/>
                          <a14:foregroundMark x1="50250" y1="53778" x2="49625" y2="54444"/>
                          <a14:foregroundMark x1="49250" y1="56222" x2="49250" y2="56222"/>
                          <a14:backgroundMark x1="32750" y1="75778" x2="28375" y2="80667"/>
                          <a14:backgroundMark x1="28375" y1="80667" x2="27750" y2="82000"/>
                          <a14:backgroundMark x1="36125" y1="84667" x2="58875" y2="78889"/>
                          <a14:backgroundMark x1="58875" y1="78889" x2="68375" y2="67111"/>
                          <a14:backgroundMark x1="58125" y1="68667" x2="61375" y2="62000"/>
                          <a14:backgroundMark x1="61375" y1="62000" x2="76625" y2="54889"/>
                          <a14:backgroundMark x1="76625" y1="54889" x2="87375" y2="70444"/>
                          <a14:backgroundMark x1="75500" y1="54889" x2="70500" y2="48889"/>
                          <a14:backgroundMark x1="70500" y1="48889" x2="62750" y2="50889"/>
                          <a14:backgroundMark x1="62750" y1="50889" x2="50875" y2="72667"/>
                          <a14:backgroundMark x1="31375" y1="74889" x2="31625" y2="76667"/>
                          <a14:backgroundMark x1="27750" y1="76222" x2="35625" y2="78000"/>
                          <a14:backgroundMark x1="34625" y1="73333" x2="34500" y2="73333"/>
                          <a14:backgroundMark x1="34750" y1="74444" x2="39000" y2="81778"/>
                          <a14:backgroundMark x1="39875" y1="70000" x2="48750" y2="8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8180" r="44070" b="20431"/>
            <a:stretch/>
          </p:blipFill>
          <p:spPr>
            <a:xfrm rot="1875638">
              <a:off x="2602593" y="971374"/>
              <a:ext cx="1770494" cy="1659537"/>
            </a:xfrm>
            <a:prstGeom prst="rect">
              <a:avLst/>
            </a:prstGeom>
          </p:spPr>
        </p:pic>
      </p:grpSp>
      <p:pic>
        <p:nvPicPr>
          <p:cNvPr id="57" name="Graphic 56" descr="Ear with solid fill">
            <a:extLst>
              <a:ext uri="{FF2B5EF4-FFF2-40B4-BE49-F238E27FC236}">
                <a16:creationId xmlns:a16="http://schemas.microsoft.com/office/drawing/2014/main" id="{09981E0E-08BE-D9F4-260D-72D40887B5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44907" y="1985980"/>
            <a:ext cx="914400" cy="914400"/>
          </a:xfrm>
          <a:prstGeom prst="rect">
            <a:avLst/>
          </a:prstGeom>
        </p:spPr>
      </p:pic>
      <p:pic>
        <p:nvPicPr>
          <p:cNvPr id="58" name="Graphic 57" descr="Eye outline">
            <a:extLst>
              <a:ext uri="{FF2B5EF4-FFF2-40B4-BE49-F238E27FC236}">
                <a16:creationId xmlns:a16="http://schemas.microsoft.com/office/drawing/2014/main" id="{E48614B0-2746-2AA6-EE1B-533520AF47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93131" y="2040761"/>
            <a:ext cx="914400" cy="914400"/>
          </a:xfrm>
          <a:prstGeom prst="rect">
            <a:avLst/>
          </a:prstGeom>
        </p:spPr>
      </p:pic>
    </p:spTree>
    <p:extLst>
      <p:ext uri="{BB962C8B-B14F-4D97-AF65-F5344CB8AC3E}">
        <p14:creationId xmlns:p14="http://schemas.microsoft.com/office/powerpoint/2010/main" val="4190770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21</a:t>
            </a:fld>
            <a:endParaRPr lang="en-US" dirty="0">
              <a:solidFill>
                <a:schemeClr val="bg1"/>
              </a:solidFill>
            </a:endParaRPr>
          </a:p>
        </p:txBody>
      </p:sp>
      <p:grpSp>
        <p:nvGrpSpPr>
          <p:cNvPr id="21" name="Group 20">
            <a:extLst>
              <a:ext uri="{FF2B5EF4-FFF2-40B4-BE49-F238E27FC236}">
                <a16:creationId xmlns:a16="http://schemas.microsoft.com/office/drawing/2014/main" id="{98644A5B-D446-4380-BB61-F4034217194C}"/>
              </a:ext>
            </a:extLst>
          </p:cNvPr>
          <p:cNvGrpSpPr/>
          <p:nvPr/>
        </p:nvGrpSpPr>
        <p:grpSpPr>
          <a:xfrm>
            <a:off x="8442500" y="1387842"/>
            <a:ext cx="1432464" cy="4612877"/>
            <a:chOff x="8442500" y="1387842"/>
            <a:chExt cx="1432464" cy="4612877"/>
          </a:xfrm>
        </p:grpSpPr>
        <p:grpSp>
          <p:nvGrpSpPr>
            <p:cNvPr id="22" name="Group 21">
              <a:extLst>
                <a:ext uri="{FF2B5EF4-FFF2-40B4-BE49-F238E27FC236}">
                  <a16:creationId xmlns:a16="http://schemas.microsoft.com/office/drawing/2014/main" id="{A44D40C2-A9D6-4231-B69E-3F4E3B3ED920}"/>
                </a:ext>
              </a:extLst>
            </p:cNvPr>
            <p:cNvGrpSpPr/>
            <p:nvPr/>
          </p:nvGrpSpPr>
          <p:grpSpPr>
            <a:xfrm>
              <a:off x="8452315" y="1387842"/>
              <a:ext cx="1422649" cy="4612877"/>
              <a:chOff x="8432667" y="1885218"/>
              <a:chExt cx="1422649" cy="4612877"/>
            </a:xfrm>
          </p:grpSpPr>
          <p:sp>
            <p:nvSpPr>
              <p:cNvPr id="29" name="Rectangle: Rounded Corners 28">
                <a:extLst>
                  <a:ext uri="{FF2B5EF4-FFF2-40B4-BE49-F238E27FC236}">
                    <a16:creationId xmlns:a16="http://schemas.microsoft.com/office/drawing/2014/main" id="{17874F0C-C101-403D-8D92-749B7967ECDA}"/>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30" name="Rectangle: Rounded Corners 29">
                <a:extLst>
                  <a:ext uri="{FF2B5EF4-FFF2-40B4-BE49-F238E27FC236}">
                    <a16:creationId xmlns:a16="http://schemas.microsoft.com/office/drawing/2014/main" id="{50E84345-3D99-43BE-9AC7-8F9A75C787D3}"/>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1" name="Rectangle: Rounded Corners 30">
                <a:extLst>
                  <a:ext uri="{FF2B5EF4-FFF2-40B4-BE49-F238E27FC236}">
                    <a16:creationId xmlns:a16="http://schemas.microsoft.com/office/drawing/2014/main" id="{FAC8D915-E67E-428A-AEC3-F0BF9315C0DD}"/>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Decision</a:t>
                </a:r>
              </a:p>
            </p:txBody>
          </p:sp>
          <p:sp>
            <p:nvSpPr>
              <p:cNvPr id="32" name="Rectangle: Rounded Corners 31">
                <a:extLst>
                  <a:ext uri="{FF2B5EF4-FFF2-40B4-BE49-F238E27FC236}">
                    <a16:creationId xmlns:a16="http://schemas.microsoft.com/office/drawing/2014/main" id="{AE7AAC3D-7DD0-4EF2-9374-F764C94FF90E}"/>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3" name="Rectangle: Rounded Corners 32">
                <a:extLst>
                  <a:ext uri="{FF2B5EF4-FFF2-40B4-BE49-F238E27FC236}">
                    <a16:creationId xmlns:a16="http://schemas.microsoft.com/office/drawing/2014/main" id="{880BA01B-F355-4D1D-9CC4-4CE022EB33E8}"/>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4" name="Straight Arrow Connector 33">
                <a:extLst>
                  <a:ext uri="{FF2B5EF4-FFF2-40B4-BE49-F238E27FC236}">
                    <a16:creationId xmlns:a16="http://schemas.microsoft.com/office/drawing/2014/main" id="{255100F9-AEDD-4478-AEBF-03651BE93C65}"/>
                  </a:ext>
                </a:extLst>
              </p:cNvPr>
              <p:cNvCxnSpPr>
                <a:cxnSpLocks/>
                <a:endCxn id="30"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8494BE3-1E55-4CC5-AF54-0BEBCEF88CB4}"/>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845EACB-7F1D-4C09-B605-7923266A12B7}"/>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3C36375-8A70-46E9-BA5F-78598B7862DF}"/>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8FBBCE8C-8264-457C-A1AD-1F0531E74FBB}"/>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28" name="Straight Arrow Connector 27">
              <a:extLst>
                <a:ext uri="{FF2B5EF4-FFF2-40B4-BE49-F238E27FC236}">
                  <a16:creationId xmlns:a16="http://schemas.microsoft.com/office/drawing/2014/main" id="{F95DAFE9-6F64-4623-B46D-E351486C5EC9}"/>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9" name="Arrow: Left 38">
            <a:extLst>
              <a:ext uri="{FF2B5EF4-FFF2-40B4-BE49-F238E27FC236}">
                <a16:creationId xmlns:a16="http://schemas.microsoft.com/office/drawing/2014/main" id="{804C2405-2776-466C-ADEA-89BA8F96F222}"/>
              </a:ext>
            </a:extLst>
          </p:cNvPr>
          <p:cNvSpPr/>
          <p:nvPr/>
        </p:nvSpPr>
        <p:spPr>
          <a:xfrm>
            <a:off x="10065542" y="3768213"/>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62D8D606-C3EC-410A-BB99-3BA1D7EC7D9E}"/>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1" name="TextBox 40">
            <a:extLst>
              <a:ext uri="{FF2B5EF4-FFF2-40B4-BE49-F238E27FC236}">
                <a16:creationId xmlns:a16="http://schemas.microsoft.com/office/drawing/2014/main" id="{9AE500F1-8548-4E71-81F0-DB94C2C394ED}"/>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42" name="TextBox 41">
            <a:extLst>
              <a:ext uri="{FF2B5EF4-FFF2-40B4-BE49-F238E27FC236}">
                <a16:creationId xmlns:a16="http://schemas.microsoft.com/office/drawing/2014/main" id="{CC627C4B-474E-4BD3-9E76-21919259FD24}"/>
              </a:ext>
            </a:extLst>
          </p:cNvPr>
          <p:cNvSpPr txBox="1"/>
          <p:nvPr/>
        </p:nvSpPr>
        <p:spPr>
          <a:xfrm>
            <a:off x="6211892" y="2968446"/>
            <a:ext cx="2282997" cy="646331"/>
          </a:xfrm>
          <a:prstGeom prst="rect">
            <a:avLst/>
          </a:prstGeom>
          <a:noFill/>
        </p:spPr>
        <p:txBody>
          <a:bodyPr wrap="none" rtlCol="0">
            <a:spAutoFit/>
          </a:bodyPr>
          <a:lstStyle/>
          <a:p>
            <a:pPr algn="ctr"/>
            <a:r>
              <a:rPr lang="en-US" i="1" dirty="0"/>
              <a:t>We process the event, </a:t>
            </a:r>
            <a:br>
              <a:rPr lang="en-US" i="1" dirty="0"/>
            </a:br>
            <a:r>
              <a:rPr lang="en-US" i="1" dirty="0"/>
              <a:t>identify relevant info</a:t>
            </a:r>
          </a:p>
        </p:txBody>
      </p:sp>
      <p:sp>
        <p:nvSpPr>
          <p:cNvPr id="43" name="TextBox 42">
            <a:extLst>
              <a:ext uri="{FF2B5EF4-FFF2-40B4-BE49-F238E27FC236}">
                <a16:creationId xmlns:a16="http://schemas.microsoft.com/office/drawing/2014/main" id="{636C6A9C-108C-4295-9562-36DD7C6FC5BF}"/>
              </a:ext>
            </a:extLst>
          </p:cNvPr>
          <p:cNvSpPr txBox="1"/>
          <p:nvPr/>
        </p:nvSpPr>
        <p:spPr>
          <a:xfrm>
            <a:off x="6445957" y="3805785"/>
            <a:ext cx="1782091" cy="646331"/>
          </a:xfrm>
          <a:prstGeom prst="rect">
            <a:avLst/>
          </a:prstGeom>
          <a:noFill/>
        </p:spPr>
        <p:txBody>
          <a:bodyPr wrap="none" rtlCol="0">
            <a:spAutoFit/>
          </a:bodyPr>
          <a:lstStyle/>
          <a:p>
            <a:pPr algn="ctr"/>
            <a:r>
              <a:rPr lang="en-US" i="1" dirty="0"/>
              <a:t>We evaluate </a:t>
            </a:r>
            <a:br>
              <a:rPr lang="en-US" i="1" dirty="0"/>
            </a:br>
            <a:r>
              <a:rPr lang="en-US" i="1" dirty="0"/>
              <a:t>our circumstance</a:t>
            </a:r>
          </a:p>
        </p:txBody>
      </p:sp>
      <p:sp>
        <p:nvSpPr>
          <p:cNvPr id="26" name="Title 1">
            <a:extLst>
              <a:ext uri="{FF2B5EF4-FFF2-40B4-BE49-F238E27FC236}">
                <a16:creationId xmlns:a16="http://schemas.microsoft.com/office/drawing/2014/main" id="{A0E73922-4D81-542C-64B0-E31395A50857}"/>
              </a:ext>
            </a:extLst>
          </p:cNvPr>
          <p:cNvSpPr txBox="1">
            <a:spLocks/>
          </p:cNvSpPr>
          <p:nvPr/>
        </p:nvSpPr>
        <p:spPr>
          <a:xfrm>
            <a:off x="340359" y="243840"/>
            <a:ext cx="749473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Affective Decision-Making Pipeline</a:t>
            </a:r>
            <a:endParaRPr lang="en-US" sz="4000" dirty="0"/>
          </a:p>
        </p:txBody>
      </p:sp>
      <p:pic>
        <p:nvPicPr>
          <p:cNvPr id="50" name="Graphic 49" descr="Puzzle pieces with solid fill">
            <a:extLst>
              <a:ext uri="{FF2B5EF4-FFF2-40B4-BE49-F238E27FC236}">
                <a16:creationId xmlns:a16="http://schemas.microsoft.com/office/drawing/2014/main" id="{E1A8787A-7989-EB86-5661-7F7120C271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8830" y="2655872"/>
            <a:ext cx="1084326" cy="1084326"/>
          </a:xfrm>
          <a:prstGeom prst="rect">
            <a:avLst/>
          </a:prstGeom>
        </p:spPr>
      </p:pic>
      <p:grpSp>
        <p:nvGrpSpPr>
          <p:cNvPr id="51" name="Group 50">
            <a:extLst>
              <a:ext uri="{FF2B5EF4-FFF2-40B4-BE49-F238E27FC236}">
                <a16:creationId xmlns:a16="http://schemas.microsoft.com/office/drawing/2014/main" id="{AC646005-23BA-7CD8-C911-DE7966682ACA}"/>
              </a:ext>
            </a:extLst>
          </p:cNvPr>
          <p:cNvGrpSpPr/>
          <p:nvPr/>
        </p:nvGrpSpPr>
        <p:grpSpPr>
          <a:xfrm>
            <a:off x="10139" y="1183293"/>
            <a:ext cx="1501161" cy="1979008"/>
            <a:chOff x="149777" y="971374"/>
            <a:chExt cx="4231724" cy="5254165"/>
          </a:xfrm>
        </p:grpSpPr>
        <p:pic>
          <p:nvPicPr>
            <p:cNvPr id="52" name="Picture 51" descr="A person running on a track&#10;&#10;Description automatically generated">
              <a:extLst>
                <a:ext uri="{FF2B5EF4-FFF2-40B4-BE49-F238E27FC236}">
                  <a16:creationId xmlns:a16="http://schemas.microsoft.com/office/drawing/2014/main" id="{74E14E89-E7E4-8389-5053-A9CEC731588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873" b="92038" l="10000" r="90000">
                          <a14:foregroundMark x1="49750" y1="11306" x2="31833" y2="67675"/>
                          <a14:foregroundMark x1="31833" y1="67675" x2="17917" y2="86943"/>
                          <a14:foregroundMark x1="48333" y1="60669" x2="43167" y2="85987"/>
                          <a14:foregroundMark x1="43167" y1="85987" x2="45000" y2="86465"/>
                          <a14:foregroundMark x1="45250" y1="87580" x2="46333" y2="92038"/>
                          <a14:backgroundMark x1="34667" y1="14968" x2="29750" y2="17516"/>
                          <a14:backgroundMark x1="29750" y1="17516" x2="25583" y2="30892"/>
                          <a14:backgroundMark x1="25583" y1="30892" x2="26500" y2="42994"/>
                          <a14:backgroundMark x1="26500" y1="42994" x2="31750" y2="42197"/>
                          <a14:backgroundMark x1="31750" y1="42197" x2="34167" y2="32962"/>
                          <a14:backgroundMark x1="34167" y1="32962" x2="27917" y2="55096"/>
                          <a14:backgroundMark x1="27917" y1="55096" x2="28083" y2="65287"/>
                          <a14:backgroundMark x1="28083" y1="65287" x2="19750" y2="66879"/>
                          <a14:backgroundMark x1="19750" y1="66879" x2="16000" y2="46497"/>
                          <a14:backgroundMark x1="16000" y1="46497" x2="17083" y2="14331"/>
                          <a14:backgroundMark x1="41417" y1="65764" x2="37917" y2="77389"/>
                          <a14:backgroundMark x1="46083" y1="45541" x2="52000" y2="50318"/>
                          <a14:backgroundMark x1="52000" y1="50318" x2="67750" y2="76911"/>
                          <a14:backgroundMark x1="67750" y1="76911" x2="73250" y2="63694"/>
                          <a14:backgroundMark x1="73250" y1="63694" x2="70000" y2="51115"/>
                          <a14:backgroundMark x1="70000" y1="51115" x2="62333" y2="34236"/>
                          <a14:backgroundMark x1="62333" y1="34236" x2="60417" y2="25318"/>
                          <a14:backgroundMark x1="60417" y1="25318" x2="72750" y2="24204"/>
                          <a14:backgroundMark x1="72750" y1="24204" x2="81417" y2="39968"/>
                          <a14:backgroundMark x1="81417" y1="39968" x2="85500" y2="76592"/>
                          <a14:backgroundMark x1="85500" y1="76592" x2="88417" y2="76274"/>
                          <a14:backgroundMark x1="79250" y1="22134" x2="67667" y2="17834"/>
                          <a14:backgroundMark x1="67667" y1="17834" x2="55917" y2="21497"/>
                          <a14:backgroundMark x1="52333" y1="31688" x2="54000" y2="25318"/>
                          <a14:backgroundMark x1="39083" y1="24682" x2="36417" y2="26592"/>
                          <a14:backgroundMark x1="45667" y1="15446" x2="38250" y2="10032"/>
                          <a14:backgroundMark x1="49750" y1="54299" x2="55083" y2="55096"/>
                          <a14:backgroundMark x1="48583" y1="53025" x2="48583" y2="5302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14627" r="40275"/>
            <a:stretch/>
          </p:blipFill>
          <p:spPr>
            <a:xfrm>
              <a:off x="149777" y="1314886"/>
              <a:ext cx="4231724" cy="4910653"/>
            </a:xfrm>
            <a:prstGeom prst="rect">
              <a:avLst/>
            </a:prstGeom>
          </p:spPr>
        </p:pic>
        <p:pic>
          <p:nvPicPr>
            <p:cNvPr id="53" name="Picture 52" descr="A picture containing grass, person, tree, outdoor&#10;&#10;Description automatically generated">
              <a:extLst>
                <a:ext uri="{FF2B5EF4-FFF2-40B4-BE49-F238E27FC236}">
                  <a16:creationId xmlns:a16="http://schemas.microsoft.com/office/drawing/2014/main" id="{B67DAA29-0FA6-87EE-A715-5A98F089BC7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0000" y1="64444" x2="18125" y2="55556"/>
                          <a14:foregroundMark x1="18125" y1="55556" x2="19000" y2="36000"/>
                          <a14:foregroundMark x1="19000" y1="36000" x2="25000" y2="24889"/>
                          <a14:foregroundMark x1="25000" y1="24889" x2="31750" y2="20444"/>
                          <a14:foregroundMark x1="31750" y1="20444" x2="37625" y2="19778"/>
                          <a14:foregroundMark x1="37625" y1="19778" x2="45875" y2="22667"/>
                          <a14:foregroundMark x1="45875" y1="22667" x2="50375" y2="30667"/>
                          <a14:foregroundMark x1="50375" y1="30667" x2="51750" y2="39111"/>
                          <a14:foregroundMark x1="51750" y1="39111" x2="44875" y2="32222"/>
                          <a14:foregroundMark x1="44875" y1="32222" x2="41625" y2="37111"/>
                          <a14:foregroundMark x1="15625" y1="34222" x2="30375" y2="11778"/>
                          <a14:foregroundMark x1="21000" y1="18667" x2="17625" y2="25778"/>
                          <a14:foregroundMark x1="17625" y1="25778" x2="12875" y2="43556"/>
                          <a14:foregroundMark x1="12875" y1="43556" x2="16625" y2="61778"/>
                          <a14:foregroundMark x1="48875" y1="23111" x2="33125" y2="12000"/>
                          <a14:foregroundMark x1="33125" y1="12000" x2="34625" y2="10000"/>
                          <a14:foregroundMark x1="50375" y1="49556" x2="48500" y2="31333"/>
                          <a14:foregroundMark x1="54125" y1="41333" x2="51125" y2="50000"/>
                          <a14:foregroundMark x1="51125" y1="50000" x2="50875" y2="52444"/>
                          <a14:foregroundMark x1="50250" y1="53778" x2="49625" y2="54444"/>
                          <a14:foregroundMark x1="49250" y1="56222" x2="49250" y2="56222"/>
                          <a14:backgroundMark x1="32750" y1="75778" x2="28375" y2="80667"/>
                          <a14:backgroundMark x1="28375" y1="80667" x2="27750" y2="82000"/>
                          <a14:backgroundMark x1="36125" y1="84667" x2="58875" y2="78889"/>
                          <a14:backgroundMark x1="58875" y1="78889" x2="68375" y2="67111"/>
                          <a14:backgroundMark x1="58125" y1="68667" x2="61375" y2="62000"/>
                          <a14:backgroundMark x1="61375" y1="62000" x2="76625" y2="54889"/>
                          <a14:backgroundMark x1="76625" y1="54889" x2="87375" y2="70444"/>
                          <a14:backgroundMark x1="75500" y1="54889" x2="70500" y2="48889"/>
                          <a14:backgroundMark x1="70500" y1="48889" x2="62750" y2="50889"/>
                          <a14:backgroundMark x1="62750" y1="50889" x2="50875" y2="72667"/>
                          <a14:backgroundMark x1="31375" y1="74889" x2="31625" y2="76667"/>
                          <a14:backgroundMark x1="27750" y1="76222" x2="35625" y2="78000"/>
                          <a14:backgroundMark x1="34625" y1="73333" x2="34500" y2="73333"/>
                          <a14:backgroundMark x1="34750" y1="74444" x2="39000" y2="81778"/>
                          <a14:backgroundMark x1="39875" y1="70000" x2="48750" y2="8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8180" r="44070" b="20431"/>
            <a:stretch/>
          </p:blipFill>
          <p:spPr>
            <a:xfrm rot="1875638">
              <a:off x="2602593" y="971374"/>
              <a:ext cx="1770494" cy="1659537"/>
            </a:xfrm>
            <a:prstGeom prst="rect">
              <a:avLst/>
            </a:prstGeom>
          </p:spPr>
        </p:pic>
      </p:grpSp>
      <p:pic>
        <p:nvPicPr>
          <p:cNvPr id="54" name="Graphic 53" descr="Ear with solid fill">
            <a:extLst>
              <a:ext uri="{FF2B5EF4-FFF2-40B4-BE49-F238E27FC236}">
                <a16:creationId xmlns:a16="http://schemas.microsoft.com/office/drawing/2014/main" id="{FC679B47-0159-71BF-9743-2161810B86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44907" y="1985980"/>
            <a:ext cx="914400" cy="914400"/>
          </a:xfrm>
          <a:prstGeom prst="rect">
            <a:avLst/>
          </a:prstGeom>
        </p:spPr>
      </p:pic>
      <p:pic>
        <p:nvPicPr>
          <p:cNvPr id="55" name="Graphic 54" descr="Eye outline">
            <a:extLst>
              <a:ext uri="{FF2B5EF4-FFF2-40B4-BE49-F238E27FC236}">
                <a16:creationId xmlns:a16="http://schemas.microsoft.com/office/drawing/2014/main" id="{5BFB75E8-CE9F-1225-E9DB-073F071592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93131" y="2040761"/>
            <a:ext cx="914400" cy="914400"/>
          </a:xfrm>
          <a:prstGeom prst="rect">
            <a:avLst/>
          </a:prstGeom>
        </p:spPr>
      </p:pic>
      <p:pic>
        <p:nvPicPr>
          <p:cNvPr id="56" name="Graphic 55" descr="Exclamation mark with solid fill">
            <a:extLst>
              <a:ext uri="{FF2B5EF4-FFF2-40B4-BE49-F238E27FC236}">
                <a16:creationId xmlns:a16="http://schemas.microsoft.com/office/drawing/2014/main" id="{23DAEA99-BC50-2DE3-45BF-EF4675B76B0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60371" y="3630083"/>
            <a:ext cx="914400" cy="914400"/>
          </a:xfrm>
          <a:prstGeom prst="rect">
            <a:avLst/>
          </a:prstGeom>
        </p:spPr>
      </p:pic>
    </p:spTree>
    <p:extLst>
      <p:ext uri="{BB962C8B-B14F-4D97-AF65-F5344CB8AC3E}">
        <p14:creationId xmlns:p14="http://schemas.microsoft.com/office/powerpoint/2010/main" val="3213221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22</a:t>
            </a:fld>
            <a:endParaRPr lang="en-US" dirty="0">
              <a:solidFill>
                <a:schemeClr val="bg1"/>
              </a:solidFill>
            </a:endParaRPr>
          </a:p>
        </p:txBody>
      </p:sp>
      <p:grpSp>
        <p:nvGrpSpPr>
          <p:cNvPr id="20" name="Group 19">
            <a:extLst>
              <a:ext uri="{FF2B5EF4-FFF2-40B4-BE49-F238E27FC236}">
                <a16:creationId xmlns:a16="http://schemas.microsoft.com/office/drawing/2014/main" id="{C65D29EF-9A77-4C52-9D79-501903D9A1B6}"/>
              </a:ext>
            </a:extLst>
          </p:cNvPr>
          <p:cNvGrpSpPr/>
          <p:nvPr/>
        </p:nvGrpSpPr>
        <p:grpSpPr>
          <a:xfrm>
            <a:off x="8442500" y="1387842"/>
            <a:ext cx="1432464" cy="4612877"/>
            <a:chOff x="8442500" y="1387842"/>
            <a:chExt cx="1432464" cy="4612877"/>
          </a:xfrm>
        </p:grpSpPr>
        <p:grpSp>
          <p:nvGrpSpPr>
            <p:cNvPr id="22" name="Group 21">
              <a:extLst>
                <a:ext uri="{FF2B5EF4-FFF2-40B4-BE49-F238E27FC236}">
                  <a16:creationId xmlns:a16="http://schemas.microsoft.com/office/drawing/2014/main" id="{ACC032F5-7F91-4321-AE0D-B94F893BFF73}"/>
                </a:ext>
              </a:extLst>
            </p:cNvPr>
            <p:cNvGrpSpPr/>
            <p:nvPr/>
          </p:nvGrpSpPr>
          <p:grpSpPr>
            <a:xfrm>
              <a:off x="8452315" y="1387842"/>
              <a:ext cx="1422649" cy="4612877"/>
              <a:chOff x="8432667" y="1885218"/>
              <a:chExt cx="1422649" cy="4612877"/>
            </a:xfrm>
          </p:grpSpPr>
          <p:sp>
            <p:nvSpPr>
              <p:cNvPr id="29" name="Rectangle: Rounded Corners 28">
                <a:extLst>
                  <a:ext uri="{FF2B5EF4-FFF2-40B4-BE49-F238E27FC236}">
                    <a16:creationId xmlns:a16="http://schemas.microsoft.com/office/drawing/2014/main" id="{3BB9AF8E-DEA7-4515-B1ED-C5D7F1AAB10B}"/>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30" name="Rectangle: Rounded Corners 29">
                <a:extLst>
                  <a:ext uri="{FF2B5EF4-FFF2-40B4-BE49-F238E27FC236}">
                    <a16:creationId xmlns:a16="http://schemas.microsoft.com/office/drawing/2014/main" id="{98DEC2EC-B5BD-4679-B85C-F770CAE3E519}"/>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1" name="Rectangle: Rounded Corners 30">
                <a:extLst>
                  <a:ext uri="{FF2B5EF4-FFF2-40B4-BE49-F238E27FC236}">
                    <a16:creationId xmlns:a16="http://schemas.microsoft.com/office/drawing/2014/main" id="{E0901871-F563-4530-A367-A1C942F63F3F}"/>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Decision</a:t>
                </a:r>
              </a:p>
            </p:txBody>
          </p:sp>
          <p:sp>
            <p:nvSpPr>
              <p:cNvPr id="32" name="Rectangle: Rounded Corners 31">
                <a:extLst>
                  <a:ext uri="{FF2B5EF4-FFF2-40B4-BE49-F238E27FC236}">
                    <a16:creationId xmlns:a16="http://schemas.microsoft.com/office/drawing/2014/main" id="{7EFBBCED-2211-4B87-B4A4-3B1AF7DF2A35}"/>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3" name="Rectangle: Rounded Corners 32">
                <a:extLst>
                  <a:ext uri="{FF2B5EF4-FFF2-40B4-BE49-F238E27FC236}">
                    <a16:creationId xmlns:a16="http://schemas.microsoft.com/office/drawing/2014/main" id="{17279396-ABD0-4AEC-91E6-2FB0DECCFFD9}"/>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4" name="Straight Arrow Connector 33">
                <a:extLst>
                  <a:ext uri="{FF2B5EF4-FFF2-40B4-BE49-F238E27FC236}">
                    <a16:creationId xmlns:a16="http://schemas.microsoft.com/office/drawing/2014/main" id="{A540990F-90D5-4818-81F0-1D8DB876E57B}"/>
                  </a:ext>
                </a:extLst>
              </p:cNvPr>
              <p:cNvCxnSpPr>
                <a:cxnSpLocks/>
                <a:endCxn id="30"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EC6CE92-3386-4DF9-ADE7-47CFC7EE9D84}"/>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83AD0D1-5938-4D4B-B0E9-7C5A38185140}"/>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E6C060D-0A90-4EF6-8DA1-F60A53B88FF9}"/>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29FC5374-3DEB-4AB5-9EEA-54518E5B7F8A}"/>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28" name="Straight Arrow Connector 27">
              <a:extLst>
                <a:ext uri="{FF2B5EF4-FFF2-40B4-BE49-F238E27FC236}">
                  <a16:creationId xmlns:a16="http://schemas.microsoft.com/office/drawing/2014/main" id="{4A82CD03-5E97-4559-9852-CB8C7F85FAAC}"/>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9" name="Arrow: Left 38">
            <a:extLst>
              <a:ext uri="{FF2B5EF4-FFF2-40B4-BE49-F238E27FC236}">
                <a16:creationId xmlns:a16="http://schemas.microsoft.com/office/drawing/2014/main" id="{99B60439-2046-4099-9C7D-CECD516928D8}"/>
              </a:ext>
            </a:extLst>
          </p:cNvPr>
          <p:cNvSpPr/>
          <p:nvPr/>
        </p:nvSpPr>
        <p:spPr>
          <a:xfrm>
            <a:off x="10065542" y="4584034"/>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773FCB6-7302-47AC-8437-4F089A563053}"/>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1" name="TextBox 40">
            <a:extLst>
              <a:ext uri="{FF2B5EF4-FFF2-40B4-BE49-F238E27FC236}">
                <a16:creationId xmlns:a16="http://schemas.microsoft.com/office/drawing/2014/main" id="{C25E6325-B463-421C-9342-E3513B78369F}"/>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42" name="TextBox 41">
            <a:extLst>
              <a:ext uri="{FF2B5EF4-FFF2-40B4-BE49-F238E27FC236}">
                <a16:creationId xmlns:a16="http://schemas.microsoft.com/office/drawing/2014/main" id="{E2C6CA46-DF0D-4493-87BB-0E5E63222F0E}"/>
              </a:ext>
            </a:extLst>
          </p:cNvPr>
          <p:cNvSpPr txBox="1"/>
          <p:nvPr/>
        </p:nvSpPr>
        <p:spPr>
          <a:xfrm>
            <a:off x="6211892" y="2968446"/>
            <a:ext cx="2282997" cy="646331"/>
          </a:xfrm>
          <a:prstGeom prst="rect">
            <a:avLst/>
          </a:prstGeom>
          <a:noFill/>
        </p:spPr>
        <p:txBody>
          <a:bodyPr wrap="none" rtlCol="0">
            <a:spAutoFit/>
          </a:bodyPr>
          <a:lstStyle/>
          <a:p>
            <a:pPr algn="ctr"/>
            <a:r>
              <a:rPr lang="en-US" i="1" dirty="0"/>
              <a:t>We process the event, </a:t>
            </a:r>
            <a:br>
              <a:rPr lang="en-US" i="1" dirty="0"/>
            </a:br>
            <a:r>
              <a:rPr lang="en-US" i="1" dirty="0"/>
              <a:t>identify relevant info</a:t>
            </a:r>
          </a:p>
        </p:txBody>
      </p:sp>
      <p:sp>
        <p:nvSpPr>
          <p:cNvPr id="43" name="TextBox 42">
            <a:extLst>
              <a:ext uri="{FF2B5EF4-FFF2-40B4-BE49-F238E27FC236}">
                <a16:creationId xmlns:a16="http://schemas.microsoft.com/office/drawing/2014/main" id="{0EF8930C-8218-4C43-8C34-04CE016EAF7E}"/>
              </a:ext>
            </a:extLst>
          </p:cNvPr>
          <p:cNvSpPr txBox="1"/>
          <p:nvPr/>
        </p:nvSpPr>
        <p:spPr>
          <a:xfrm>
            <a:off x="6445957" y="3805785"/>
            <a:ext cx="1782091" cy="646331"/>
          </a:xfrm>
          <a:prstGeom prst="rect">
            <a:avLst/>
          </a:prstGeom>
          <a:noFill/>
        </p:spPr>
        <p:txBody>
          <a:bodyPr wrap="none" rtlCol="0">
            <a:spAutoFit/>
          </a:bodyPr>
          <a:lstStyle/>
          <a:p>
            <a:pPr algn="ctr"/>
            <a:r>
              <a:rPr lang="en-US" i="1" dirty="0"/>
              <a:t>We evaluate </a:t>
            </a:r>
            <a:br>
              <a:rPr lang="en-US" i="1" dirty="0"/>
            </a:br>
            <a:r>
              <a:rPr lang="en-US" i="1" dirty="0"/>
              <a:t>our circumstance</a:t>
            </a:r>
          </a:p>
        </p:txBody>
      </p:sp>
      <p:sp>
        <p:nvSpPr>
          <p:cNvPr id="38" name="TextBox 37">
            <a:extLst>
              <a:ext uri="{FF2B5EF4-FFF2-40B4-BE49-F238E27FC236}">
                <a16:creationId xmlns:a16="http://schemas.microsoft.com/office/drawing/2014/main" id="{382AC888-11A6-D767-7ACA-48334BF0801B}"/>
              </a:ext>
            </a:extLst>
          </p:cNvPr>
          <p:cNvSpPr txBox="1"/>
          <p:nvPr/>
        </p:nvSpPr>
        <p:spPr>
          <a:xfrm>
            <a:off x="6753517" y="4613674"/>
            <a:ext cx="1199751" cy="646331"/>
          </a:xfrm>
          <a:prstGeom prst="rect">
            <a:avLst/>
          </a:prstGeom>
          <a:noFill/>
        </p:spPr>
        <p:txBody>
          <a:bodyPr wrap="none" rtlCol="0">
            <a:spAutoFit/>
          </a:bodyPr>
          <a:lstStyle/>
          <a:p>
            <a:pPr algn="ctr"/>
            <a:r>
              <a:rPr lang="en-US" i="1" dirty="0"/>
              <a:t>We plan </a:t>
            </a:r>
            <a:br>
              <a:rPr lang="en-US" i="1" dirty="0"/>
            </a:br>
            <a:r>
              <a:rPr lang="en-US" i="1" dirty="0"/>
              <a:t>what to do</a:t>
            </a:r>
          </a:p>
        </p:txBody>
      </p:sp>
      <p:sp>
        <p:nvSpPr>
          <p:cNvPr id="44" name="Title 1">
            <a:extLst>
              <a:ext uri="{FF2B5EF4-FFF2-40B4-BE49-F238E27FC236}">
                <a16:creationId xmlns:a16="http://schemas.microsoft.com/office/drawing/2014/main" id="{9A5E4437-47AE-3163-3466-4B3714C1266F}"/>
              </a:ext>
            </a:extLst>
          </p:cNvPr>
          <p:cNvSpPr txBox="1">
            <a:spLocks/>
          </p:cNvSpPr>
          <p:nvPr/>
        </p:nvSpPr>
        <p:spPr>
          <a:xfrm>
            <a:off x="340359" y="243840"/>
            <a:ext cx="749473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Affective Decision-Making Pipeline</a:t>
            </a:r>
            <a:endParaRPr lang="en-US" sz="4000" dirty="0"/>
          </a:p>
        </p:txBody>
      </p:sp>
      <p:pic>
        <p:nvPicPr>
          <p:cNvPr id="53" name="Graphic 52" descr="Puzzle pieces with solid fill">
            <a:extLst>
              <a:ext uri="{FF2B5EF4-FFF2-40B4-BE49-F238E27FC236}">
                <a16:creationId xmlns:a16="http://schemas.microsoft.com/office/drawing/2014/main" id="{93E24D72-6A6C-CD84-266E-DB8C288E19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8830" y="2655872"/>
            <a:ext cx="1084326" cy="1084326"/>
          </a:xfrm>
          <a:prstGeom prst="rect">
            <a:avLst/>
          </a:prstGeom>
        </p:spPr>
      </p:pic>
      <p:grpSp>
        <p:nvGrpSpPr>
          <p:cNvPr id="54" name="Group 53">
            <a:extLst>
              <a:ext uri="{FF2B5EF4-FFF2-40B4-BE49-F238E27FC236}">
                <a16:creationId xmlns:a16="http://schemas.microsoft.com/office/drawing/2014/main" id="{04B3678D-CFFD-0DA8-3D92-7D33F7F755F2}"/>
              </a:ext>
            </a:extLst>
          </p:cNvPr>
          <p:cNvGrpSpPr/>
          <p:nvPr/>
        </p:nvGrpSpPr>
        <p:grpSpPr>
          <a:xfrm>
            <a:off x="10139" y="1183293"/>
            <a:ext cx="1501161" cy="1979008"/>
            <a:chOff x="149777" y="971374"/>
            <a:chExt cx="4231724" cy="5254165"/>
          </a:xfrm>
        </p:grpSpPr>
        <p:pic>
          <p:nvPicPr>
            <p:cNvPr id="55" name="Picture 54" descr="A person running on a track&#10;&#10;Description automatically generated">
              <a:extLst>
                <a:ext uri="{FF2B5EF4-FFF2-40B4-BE49-F238E27FC236}">
                  <a16:creationId xmlns:a16="http://schemas.microsoft.com/office/drawing/2014/main" id="{FD4A0D38-C24E-73D7-61D2-100D0A8CF53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873" b="92038" l="10000" r="90000">
                          <a14:foregroundMark x1="49750" y1="11306" x2="31833" y2="67675"/>
                          <a14:foregroundMark x1="31833" y1="67675" x2="17917" y2="86943"/>
                          <a14:foregroundMark x1="48333" y1="60669" x2="43167" y2="85987"/>
                          <a14:foregroundMark x1="43167" y1="85987" x2="45000" y2="86465"/>
                          <a14:foregroundMark x1="45250" y1="87580" x2="46333" y2="92038"/>
                          <a14:backgroundMark x1="34667" y1="14968" x2="29750" y2="17516"/>
                          <a14:backgroundMark x1="29750" y1="17516" x2="25583" y2="30892"/>
                          <a14:backgroundMark x1="25583" y1="30892" x2="26500" y2="42994"/>
                          <a14:backgroundMark x1="26500" y1="42994" x2="31750" y2="42197"/>
                          <a14:backgroundMark x1="31750" y1="42197" x2="34167" y2="32962"/>
                          <a14:backgroundMark x1="34167" y1="32962" x2="27917" y2="55096"/>
                          <a14:backgroundMark x1="27917" y1="55096" x2="28083" y2="65287"/>
                          <a14:backgroundMark x1="28083" y1="65287" x2="19750" y2="66879"/>
                          <a14:backgroundMark x1="19750" y1="66879" x2="16000" y2="46497"/>
                          <a14:backgroundMark x1="16000" y1="46497" x2="17083" y2="14331"/>
                          <a14:backgroundMark x1="41417" y1="65764" x2="37917" y2="77389"/>
                          <a14:backgroundMark x1="46083" y1="45541" x2="52000" y2="50318"/>
                          <a14:backgroundMark x1="52000" y1="50318" x2="67750" y2="76911"/>
                          <a14:backgroundMark x1="67750" y1="76911" x2="73250" y2="63694"/>
                          <a14:backgroundMark x1="73250" y1="63694" x2="70000" y2="51115"/>
                          <a14:backgroundMark x1="70000" y1="51115" x2="62333" y2="34236"/>
                          <a14:backgroundMark x1="62333" y1="34236" x2="60417" y2="25318"/>
                          <a14:backgroundMark x1="60417" y1="25318" x2="72750" y2="24204"/>
                          <a14:backgroundMark x1="72750" y1="24204" x2="81417" y2="39968"/>
                          <a14:backgroundMark x1="81417" y1="39968" x2="85500" y2="76592"/>
                          <a14:backgroundMark x1="85500" y1="76592" x2="88417" y2="76274"/>
                          <a14:backgroundMark x1="79250" y1="22134" x2="67667" y2="17834"/>
                          <a14:backgroundMark x1="67667" y1="17834" x2="55917" y2="21497"/>
                          <a14:backgroundMark x1="52333" y1="31688" x2="54000" y2="25318"/>
                          <a14:backgroundMark x1="39083" y1="24682" x2="36417" y2="26592"/>
                          <a14:backgroundMark x1="45667" y1="15446" x2="38250" y2="10032"/>
                          <a14:backgroundMark x1="49750" y1="54299" x2="55083" y2="55096"/>
                          <a14:backgroundMark x1="48583" y1="53025" x2="48583" y2="5302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14627" r="40275"/>
            <a:stretch/>
          </p:blipFill>
          <p:spPr>
            <a:xfrm>
              <a:off x="149777" y="1314886"/>
              <a:ext cx="4231724" cy="4910653"/>
            </a:xfrm>
            <a:prstGeom prst="rect">
              <a:avLst/>
            </a:prstGeom>
          </p:spPr>
        </p:pic>
        <p:pic>
          <p:nvPicPr>
            <p:cNvPr id="56" name="Picture 55" descr="A picture containing grass, person, tree, outdoor&#10;&#10;Description automatically generated">
              <a:extLst>
                <a:ext uri="{FF2B5EF4-FFF2-40B4-BE49-F238E27FC236}">
                  <a16:creationId xmlns:a16="http://schemas.microsoft.com/office/drawing/2014/main" id="{D35F5272-EE3E-B4E0-1B05-F53BAC34465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0000" y1="64444" x2="18125" y2="55556"/>
                          <a14:foregroundMark x1="18125" y1="55556" x2="19000" y2="36000"/>
                          <a14:foregroundMark x1="19000" y1="36000" x2="25000" y2="24889"/>
                          <a14:foregroundMark x1="25000" y1="24889" x2="31750" y2="20444"/>
                          <a14:foregroundMark x1="31750" y1="20444" x2="37625" y2="19778"/>
                          <a14:foregroundMark x1="37625" y1="19778" x2="45875" y2="22667"/>
                          <a14:foregroundMark x1="45875" y1="22667" x2="50375" y2="30667"/>
                          <a14:foregroundMark x1="50375" y1="30667" x2="51750" y2="39111"/>
                          <a14:foregroundMark x1="51750" y1="39111" x2="44875" y2="32222"/>
                          <a14:foregroundMark x1="44875" y1="32222" x2="41625" y2="37111"/>
                          <a14:foregroundMark x1="15625" y1="34222" x2="30375" y2="11778"/>
                          <a14:foregroundMark x1="21000" y1="18667" x2="17625" y2="25778"/>
                          <a14:foregroundMark x1="17625" y1="25778" x2="12875" y2="43556"/>
                          <a14:foregroundMark x1="12875" y1="43556" x2="16625" y2="61778"/>
                          <a14:foregroundMark x1="48875" y1="23111" x2="33125" y2="12000"/>
                          <a14:foregroundMark x1="33125" y1="12000" x2="34625" y2="10000"/>
                          <a14:foregroundMark x1="50375" y1="49556" x2="48500" y2="31333"/>
                          <a14:foregroundMark x1="54125" y1="41333" x2="51125" y2="50000"/>
                          <a14:foregroundMark x1="51125" y1="50000" x2="50875" y2="52444"/>
                          <a14:foregroundMark x1="50250" y1="53778" x2="49625" y2="54444"/>
                          <a14:foregroundMark x1="49250" y1="56222" x2="49250" y2="56222"/>
                          <a14:backgroundMark x1="32750" y1="75778" x2="28375" y2="80667"/>
                          <a14:backgroundMark x1="28375" y1="80667" x2="27750" y2="82000"/>
                          <a14:backgroundMark x1="36125" y1="84667" x2="58875" y2="78889"/>
                          <a14:backgroundMark x1="58875" y1="78889" x2="68375" y2="67111"/>
                          <a14:backgroundMark x1="58125" y1="68667" x2="61375" y2="62000"/>
                          <a14:backgroundMark x1="61375" y1="62000" x2="76625" y2="54889"/>
                          <a14:backgroundMark x1="76625" y1="54889" x2="87375" y2="70444"/>
                          <a14:backgroundMark x1="75500" y1="54889" x2="70500" y2="48889"/>
                          <a14:backgroundMark x1="70500" y1="48889" x2="62750" y2="50889"/>
                          <a14:backgroundMark x1="62750" y1="50889" x2="50875" y2="72667"/>
                          <a14:backgroundMark x1="31375" y1="74889" x2="31625" y2="76667"/>
                          <a14:backgroundMark x1="27750" y1="76222" x2="35625" y2="78000"/>
                          <a14:backgroundMark x1="34625" y1="73333" x2="34500" y2="73333"/>
                          <a14:backgroundMark x1="34750" y1="74444" x2="39000" y2="81778"/>
                          <a14:backgroundMark x1="39875" y1="70000" x2="48750" y2="8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8180" r="44070" b="20431"/>
            <a:stretch/>
          </p:blipFill>
          <p:spPr>
            <a:xfrm rot="1875638">
              <a:off x="2602593" y="971374"/>
              <a:ext cx="1770494" cy="1659537"/>
            </a:xfrm>
            <a:prstGeom prst="rect">
              <a:avLst/>
            </a:prstGeom>
          </p:spPr>
        </p:pic>
      </p:grpSp>
      <p:pic>
        <p:nvPicPr>
          <p:cNvPr id="57" name="Graphic 56" descr="Ear with solid fill">
            <a:extLst>
              <a:ext uri="{FF2B5EF4-FFF2-40B4-BE49-F238E27FC236}">
                <a16:creationId xmlns:a16="http://schemas.microsoft.com/office/drawing/2014/main" id="{9BF61114-B1C8-8114-651B-B8C60A4371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44907" y="1985980"/>
            <a:ext cx="914400" cy="914400"/>
          </a:xfrm>
          <a:prstGeom prst="rect">
            <a:avLst/>
          </a:prstGeom>
        </p:spPr>
      </p:pic>
      <p:pic>
        <p:nvPicPr>
          <p:cNvPr id="58" name="Graphic 57" descr="Eye outline">
            <a:extLst>
              <a:ext uri="{FF2B5EF4-FFF2-40B4-BE49-F238E27FC236}">
                <a16:creationId xmlns:a16="http://schemas.microsoft.com/office/drawing/2014/main" id="{B18C4FE2-60E2-DC46-0705-ECF5139370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93131" y="2040761"/>
            <a:ext cx="914400" cy="914400"/>
          </a:xfrm>
          <a:prstGeom prst="rect">
            <a:avLst/>
          </a:prstGeom>
        </p:spPr>
      </p:pic>
      <p:pic>
        <p:nvPicPr>
          <p:cNvPr id="59" name="Graphic 58" descr="Exclamation mark with solid fill">
            <a:extLst>
              <a:ext uri="{FF2B5EF4-FFF2-40B4-BE49-F238E27FC236}">
                <a16:creationId xmlns:a16="http://schemas.microsoft.com/office/drawing/2014/main" id="{286432E1-B34D-703B-8959-9A764A6627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60371" y="3630083"/>
            <a:ext cx="914400" cy="914400"/>
          </a:xfrm>
          <a:prstGeom prst="rect">
            <a:avLst/>
          </a:prstGeom>
        </p:spPr>
      </p:pic>
      <p:pic>
        <p:nvPicPr>
          <p:cNvPr id="60" name="Graphic 59" descr="Head with gears with solid fill">
            <a:extLst>
              <a:ext uri="{FF2B5EF4-FFF2-40B4-BE49-F238E27FC236}">
                <a16:creationId xmlns:a16="http://schemas.microsoft.com/office/drawing/2014/main" id="{5EFBB35F-B800-701C-0ED4-C96983F4965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300000" y="4419642"/>
            <a:ext cx="914400" cy="914400"/>
          </a:xfrm>
          <a:prstGeom prst="rect">
            <a:avLst/>
          </a:prstGeom>
        </p:spPr>
      </p:pic>
    </p:spTree>
    <p:extLst>
      <p:ext uri="{BB962C8B-B14F-4D97-AF65-F5344CB8AC3E}">
        <p14:creationId xmlns:p14="http://schemas.microsoft.com/office/powerpoint/2010/main" val="492954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23</a:t>
            </a:fld>
            <a:endParaRPr lang="en-US" dirty="0">
              <a:solidFill>
                <a:schemeClr val="bg1"/>
              </a:solidFill>
            </a:endParaRPr>
          </a:p>
        </p:txBody>
      </p:sp>
      <p:grpSp>
        <p:nvGrpSpPr>
          <p:cNvPr id="21" name="Group 20">
            <a:extLst>
              <a:ext uri="{FF2B5EF4-FFF2-40B4-BE49-F238E27FC236}">
                <a16:creationId xmlns:a16="http://schemas.microsoft.com/office/drawing/2014/main" id="{1D31009A-0494-4029-A8B7-48D604E98BA7}"/>
              </a:ext>
            </a:extLst>
          </p:cNvPr>
          <p:cNvGrpSpPr/>
          <p:nvPr/>
        </p:nvGrpSpPr>
        <p:grpSpPr>
          <a:xfrm>
            <a:off x="8442500" y="1387842"/>
            <a:ext cx="1432464" cy="4612877"/>
            <a:chOff x="8442500" y="1387842"/>
            <a:chExt cx="1432464" cy="4612877"/>
          </a:xfrm>
        </p:grpSpPr>
        <p:grpSp>
          <p:nvGrpSpPr>
            <p:cNvPr id="22" name="Group 21">
              <a:extLst>
                <a:ext uri="{FF2B5EF4-FFF2-40B4-BE49-F238E27FC236}">
                  <a16:creationId xmlns:a16="http://schemas.microsoft.com/office/drawing/2014/main" id="{0DFB7C63-93AC-478D-AF1C-93CDD2704C4E}"/>
                </a:ext>
              </a:extLst>
            </p:cNvPr>
            <p:cNvGrpSpPr/>
            <p:nvPr/>
          </p:nvGrpSpPr>
          <p:grpSpPr>
            <a:xfrm>
              <a:off x="8452315" y="1387842"/>
              <a:ext cx="1422649" cy="4612877"/>
              <a:chOff x="8432667" y="1885218"/>
              <a:chExt cx="1422649" cy="4612877"/>
            </a:xfrm>
          </p:grpSpPr>
          <p:sp>
            <p:nvSpPr>
              <p:cNvPr id="29" name="Rectangle: Rounded Corners 28">
                <a:extLst>
                  <a:ext uri="{FF2B5EF4-FFF2-40B4-BE49-F238E27FC236}">
                    <a16:creationId xmlns:a16="http://schemas.microsoft.com/office/drawing/2014/main" id="{9B2F11BA-016B-4801-AB78-92C085323D00}"/>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30" name="Rectangle: Rounded Corners 29">
                <a:extLst>
                  <a:ext uri="{FF2B5EF4-FFF2-40B4-BE49-F238E27FC236}">
                    <a16:creationId xmlns:a16="http://schemas.microsoft.com/office/drawing/2014/main" id="{E4F6E6EF-33DF-487C-BCAE-5EA8A9DF6434}"/>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1" name="Rectangle: Rounded Corners 30">
                <a:extLst>
                  <a:ext uri="{FF2B5EF4-FFF2-40B4-BE49-F238E27FC236}">
                    <a16:creationId xmlns:a16="http://schemas.microsoft.com/office/drawing/2014/main" id="{E9592C98-172D-4A2F-9F78-49017EFBAC0E}"/>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Decision</a:t>
                </a:r>
              </a:p>
            </p:txBody>
          </p:sp>
          <p:sp>
            <p:nvSpPr>
              <p:cNvPr id="32" name="Rectangle: Rounded Corners 31">
                <a:extLst>
                  <a:ext uri="{FF2B5EF4-FFF2-40B4-BE49-F238E27FC236}">
                    <a16:creationId xmlns:a16="http://schemas.microsoft.com/office/drawing/2014/main" id="{73A0891F-73DF-4CEA-8DBC-4C0A1C7E7A64}"/>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3" name="Rectangle: Rounded Corners 32">
                <a:extLst>
                  <a:ext uri="{FF2B5EF4-FFF2-40B4-BE49-F238E27FC236}">
                    <a16:creationId xmlns:a16="http://schemas.microsoft.com/office/drawing/2014/main" id="{18C93AC7-FA0D-4407-9891-E0D0A232C109}"/>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4" name="Straight Arrow Connector 33">
                <a:extLst>
                  <a:ext uri="{FF2B5EF4-FFF2-40B4-BE49-F238E27FC236}">
                    <a16:creationId xmlns:a16="http://schemas.microsoft.com/office/drawing/2014/main" id="{C45239FE-C8A8-4B54-8FC7-9875F1FD3638}"/>
                  </a:ext>
                </a:extLst>
              </p:cNvPr>
              <p:cNvCxnSpPr>
                <a:cxnSpLocks/>
                <a:endCxn id="30"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7AD244E-7A2E-41C5-8620-0921EAC24F8D}"/>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DB4D71-7181-4695-8751-0F4CA933E8B1}"/>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3D9CCFF-9965-4EB9-A244-7DCE974CD920}"/>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0C5ABF6E-6C76-4BF8-8CEB-FD03CD269AB9}"/>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28" name="Straight Arrow Connector 27">
              <a:extLst>
                <a:ext uri="{FF2B5EF4-FFF2-40B4-BE49-F238E27FC236}">
                  <a16:creationId xmlns:a16="http://schemas.microsoft.com/office/drawing/2014/main" id="{715A7B8E-A6FC-433B-9662-B58B1A0F2AF1}"/>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9" name="Arrow: Left 38">
            <a:extLst>
              <a:ext uri="{FF2B5EF4-FFF2-40B4-BE49-F238E27FC236}">
                <a16:creationId xmlns:a16="http://schemas.microsoft.com/office/drawing/2014/main" id="{60FF7E65-142F-4E0D-8576-7ECB2EBD40B0}"/>
              </a:ext>
            </a:extLst>
          </p:cNvPr>
          <p:cNvSpPr/>
          <p:nvPr/>
        </p:nvSpPr>
        <p:spPr>
          <a:xfrm>
            <a:off x="10065542" y="5373826"/>
            <a:ext cx="914400" cy="7056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64069064-B158-4306-9242-7784A02B69A2}"/>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1" name="TextBox 40">
            <a:extLst>
              <a:ext uri="{FF2B5EF4-FFF2-40B4-BE49-F238E27FC236}">
                <a16:creationId xmlns:a16="http://schemas.microsoft.com/office/drawing/2014/main" id="{544A4B0A-868C-48A4-A689-D61ADEAB5091}"/>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42" name="TextBox 41">
            <a:extLst>
              <a:ext uri="{FF2B5EF4-FFF2-40B4-BE49-F238E27FC236}">
                <a16:creationId xmlns:a16="http://schemas.microsoft.com/office/drawing/2014/main" id="{5E8EA3C7-63E4-4052-95A7-8CB0193AF477}"/>
              </a:ext>
            </a:extLst>
          </p:cNvPr>
          <p:cNvSpPr txBox="1"/>
          <p:nvPr/>
        </p:nvSpPr>
        <p:spPr>
          <a:xfrm>
            <a:off x="6211892" y="2968446"/>
            <a:ext cx="2282997" cy="646331"/>
          </a:xfrm>
          <a:prstGeom prst="rect">
            <a:avLst/>
          </a:prstGeom>
          <a:noFill/>
        </p:spPr>
        <p:txBody>
          <a:bodyPr wrap="none" rtlCol="0">
            <a:spAutoFit/>
          </a:bodyPr>
          <a:lstStyle/>
          <a:p>
            <a:pPr algn="ctr"/>
            <a:r>
              <a:rPr lang="en-US" i="1" dirty="0"/>
              <a:t>We process the event, </a:t>
            </a:r>
            <a:br>
              <a:rPr lang="en-US" i="1" dirty="0"/>
            </a:br>
            <a:r>
              <a:rPr lang="en-US" i="1" dirty="0"/>
              <a:t>identify relevant info</a:t>
            </a:r>
          </a:p>
        </p:txBody>
      </p:sp>
      <p:sp>
        <p:nvSpPr>
          <p:cNvPr id="43" name="TextBox 42">
            <a:extLst>
              <a:ext uri="{FF2B5EF4-FFF2-40B4-BE49-F238E27FC236}">
                <a16:creationId xmlns:a16="http://schemas.microsoft.com/office/drawing/2014/main" id="{B96FF22E-315F-4F2D-9B73-4353802C2D87}"/>
              </a:ext>
            </a:extLst>
          </p:cNvPr>
          <p:cNvSpPr txBox="1"/>
          <p:nvPr/>
        </p:nvSpPr>
        <p:spPr>
          <a:xfrm>
            <a:off x="6445957" y="3805785"/>
            <a:ext cx="1782091" cy="646331"/>
          </a:xfrm>
          <a:prstGeom prst="rect">
            <a:avLst/>
          </a:prstGeom>
          <a:noFill/>
        </p:spPr>
        <p:txBody>
          <a:bodyPr wrap="none" rtlCol="0">
            <a:spAutoFit/>
          </a:bodyPr>
          <a:lstStyle/>
          <a:p>
            <a:pPr algn="ctr"/>
            <a:r>
              <a:rPr lang="en-US" i="1" dirty="0"/>
              <a:t>We evaluate </a:t>
            </a:r>
            <a:br>
              <a:rPr lang="en-US" i="1" dirty="0"/>
            </a:br>
            <a:r>
              <a:rPr lang="en-US" i="1" dirty="0"/>
              <a:t>our circumstance</a:t>
            </a:r>
          </a:p>
        </p:txBody>
      </p:sp>
      <p:sp>
        <p:nvSpPr>
          <p:cNvPr id="45" name="TextBox 44">
            <a:extLst>
              <a:ext uri="{FF2B5EF4-FFF2-40B4-BE49-F238E27FC236}">
                <a16:creationId xmlns:a16="http://schemas.microsoft.com/office/drawing/2014/main" id="{BD809EBA-031A-4113-A7B8-749D50C3C7EB}"/>
              </a:ext>
            </a:extLst>
          </p:cNvPr>
          <p:cNvSpPr txBox="1"/>
          <p:nvPr/>
        </p:nvSpPr>
        <p:spPr>
          <a:xfrm>
            <a:off x="6412390" y="5403233"/>
            <a:ext cx="1839927" cy="646331"/>
          </a:xfrm>
          <a:prstGeom prst="rect">
            <a:avLst/>
          </a:prstGeom>
          <a:noFill/>
        </p:spPr>
        <p:txBody>
          <a:bodyPr wrap="none" rtlCol="0">
            <a:spAutoFit/>
          </a:bodyPr>
          <a:lstStyle/>
          <a:p>
            <a:pPr algn="ctr"/>
            <a:r>
              <a:rPr lang="en-US" i="1" dirty="0"/>
              <a:t>We take </a:t>
            </a:r>
            <a:br>
              <a:rPr lang="en-US" i="1" dirty="0"/>
            </a:br>
            <a:r>
              <a:rPr lang="en-US" i="1" dirty="0"/>
              <a:t>observable action</a:t>
            </a:r>
          </a:p>
        </p:txBody>
      </p:sp>
      <p:sp>
        <p:nvSpPr>
          <p:cNvPr id="46" name="TextBox 45">
            <a:extLst>
              <a:ext uri="{FF2B5EF4-FFF2-40B4-BE49-F238E27FC236}">
                <a16:creationId xmlns:a16="http://schemas.microsoft.com/office/drawing/2014/main" id="{8D35E9DE-20A0-A419-0718-2319CFDDCF8B}"/>
              </a:ext>
            </a:extLst>
          </p:cNvPr>
          <p:cNvSpPr txBox="1"/>
          <p:nvPr/>
        </p:nvSpPr>
        <p:spPr>
          <a:xfrm>
            <a:off x="6753517" y="4613674"/>
            <a:ext cx="1199751" cy="646331"/>
          </a:xfrm>
          <a:prstGeom prst="rect">
            <a:avLst/>
          </a:prstGeom>
          <a:noFill/>
        </p:spPr>
        <p:txBody>
          <a:bodyPr wrap="none" rtlCol="0">
            <a:spAutoFit/>
          </a:bodyPr>
          <a:lstStyle/>
          <a:p>
            <a:pPr algn="ctr"/>
            <a:r>
              <a:rPr lang="en-US" i="1" dirty="0"/>
              <a:t>We plan </a:t>
            </a:r>
            <a:br>
              <a:rPr lang="en-US" i="1" dirty="0"/>
            </a:br>
            <a:r>
              <a:rPr lang="en-US" i="1" dirty="0"/>
              <a:t>what to do</a:t>
            </a:r>
          </a:p>
        </p:txBody>
      </p:sp>
      <p:sp>
        <p:nvSpPr>
          <p:cNvPr id="47" name="Title 1">
            <a:extLst>
              <a:ext uri="{FF2B5EF4-FFF2-40B4-BE49-F238E27FC236}">
                <a16:creationId xmlns:a16="http://schemas.microsoft.com/office/drawing/2014/main" id="{163A22C9-01AA-83B0-3CF8-5FF5C6B589B6}"/>
              </a:ext>
            </a:extLst>
          </p:cNvPr>
          <p:cNvSpPr>
            <a:spLocks noGrp="1"/>
          </p:cNvSpPr>
          <p:nvPr>
            <p:ph type="title"/>
          </p:nvPr>
        </p:nvSpPr>
        <p:spPr>
          <a:xfrm>
            <a:off x="340359" y="243840"/>
            <a:ext cx="7494735" cy="1461778"/>
          </a:xfrm>
        </p:spPr>
        <p:txBody>
          <a:bodyPr>
            <a:normAutofit/>
          </a:bodyPr>
          <a:lstStyle/>
          <a:p>
            <a:r>
              <a:rPr lang="en-US" sz="4000" dirty="0"/>
              <a:t>Affective Decision-Making Pipeline</a:t>
            </a:r>
          </a:p>
        </p:txBody>
      </p:sp>
      <p:pic>
        <p:nvPicPr>
          <p:cNvPr id="54" name="Graphic 53" descr="Exclamation mark with solid fill">
            <a:extLst>
              <a:ext uri="{FF2B5EF4-FFF2-40B4-BE49-F238E27FC236}">
                <a16:creationId xmlns:a16="http://schemas.microsoft.com/office/drawing/2014/main" id="{CC1D2C6E-C6FF-EBC4-1078-64900F6A8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0371" y="3630083"/>
            <a:ext cx="914400" cy="914400"/>
          </a:xfrm>
          <a:prstGeom prst="rect">
            <a:avLst/>
          </a:prstGeom>
        </p:spPr>
      </p:pic>
      <p:pic>
        <p:nvPicPr>
          <p:cNvPr id="56" name="Graphic 55" descr="Puzzle pieces with solid fill">
            <a:extLst>
              <a:ext uri="{FF2B5EF4-FFF2-40B4-BE49-F238E27FC236}">
                <a16:creationId xmlns:a16="http://schemas.microsoft.com/office/drawing/2014/main" id="{2E512A4B-0C59-58BF-A9F3-858901E510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8830" y="2655872"/>
            <a:ext cx="1084326" cy="1084326"/>
          </a:xfrm>
          <a:prstGeom prst="rect">
            <a:avLst/>
          </a:prstGeom>
        </p:spPr>
      </p:pic>
      <p:grpSp>
        <p:nvGrpSpPr>
          <p:cNvPr id="57" name="Group 56">
            <a:extLst>
              <a:ext uri="{FF2B5EF4-FFF2-40B4-BE49-F238E27FC236}">
                <a16:creationId xmlns:a16="http://schemas.microsoft.com/office/drawing/2014/main" id="{F1C93EA0-05A9-1D80-BF6A-C31570ACB984}"/>
              </a:ext>
            </a:extLst>
          </p:cNvPr>
          <p:cNvGrpSpPr/>
          <p:nvPr/>
        </p:nvGrpSpPr>
        <p:grpSpPr>
          <a:xfrm>
            <a:off x="10139" y="1183293"/>
            <a:ext cx="1501161" cy="1979008"/>
            <a:chOff x="149777" y="971374"/>
            <a:chExt cx="4231724" cy="5254165"/>
          </a:xfrm>
        </p:grpSpPr>
        <p:pic>
          <p:nvPicPr>
            <p:cNvPr id="58" name="Picture 57" descr="A person running on a track&#10;&#10;Description automatically generated">
              <a:extLst>
                <a:ext uri="{FF2B5EF4-FFF2-40B4-BE49-F238E27FC236}">
                  <a16:creationId xmlns:a16="http://schemas.microsoft.com/office/drawing/2014/main" id="{ABDDD468-69BF-FF3F-4315-22C80373202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873" b="92038" l="10000" r="90000">
                          <a14:foregroundMark x1="49750" y1="11306" x2="31833" y2="67675"/>
                          <a14:foregroundMark x1="31833" y1="67675" x2="17917" y2="86943"/>
                          <a14:foregroundMark x1="48333" y1="60669" x2="43167" y2="85987"/>
                          <a14:foregroundMark x1="43167" y1="85987" x2="45000" y2="86465"/>
                          <a14:foregroundMark x1="45250" y1="87580" x2="46333" y2="92038"/>
                          <a14:backgroundMark x1="34667" y1="14968" x2="29750" y2="17516"/>
                          <a14:backgroundMark x1="29750" y1="17516" x2="25583" y2="30892"/>
                          <a14:backgroundMark x1="25583" y1="30892" x2="26500" y2="42994"/>
                          <a14:backgroundMark x1="26500" y1="42994" x2="31750" y2="42197"/>
                          <a14:backgroundMark x1="31750" y1="42197" x2="34167" y2="32962"/>
                          <a14:backgroundMark x1="34167" y1="32962" x2="27917" y2="55096"/>
                          <a14:backgroundMark x1="27917" y1="55096" x2="28083" y2="65287"/>
                          <a14:backgroundMark x1="28083" y1="65287" x2="19750" y2="66879"/>
                          <a14:backgroundMark x1="19750" y1="66879" x2="16000" y2="46497"/>
                          <a14:backgroundMark x1="16000" y1="46497" x2="17083" y2="14331"/>
                          <a14:backgroundMark x1="41417" y1="65764" x2="37917" y2="77389"/>
                          <a14:backgroundMark x1="46083" y1="45541" x2="52000" y2="50318"/>
                          <a14:backgroundMark x1="52000" y1="50318" x2="67750" y2="76911"/>
                          <a14:backgroundMark x1="67750" y1="76911" x2="73250" y2="63694"/>
                          <a14:backgroundMark x1="73250" y1="63694" x2="70000" y2="51115"/>
                          <a14:backgroundMark x1="70000" y1="51115" x2="62333" y2="34236"/>
                          <a14:backgroundMark x1="62333" y1="34236" x2="60417" y2="25318"/>
                          <a14:backgroundMark x1="60417" y1="25318" x2="72750" y2="24204"/>
                          <a14:backgroundMark x1="72750" y1="24204" x2="81417" y2="39968"/>
                          <a14:backgroundMark x1="81417" y1="39968" x2="85500" y2="76592"/>
                          <a14:backgroundMark x1="85500" y1="76592" x2="88417" y2="76274"/>
                          <a14:backgroundMark x1="79250" y1="22134" x2="67667" y2="17834"/>
                          <a14:backgroundMark x1="67667" y1="17834" x2="55917" y2="21497"/>
                          <a14:backgroundMark x1="52333" y1="31688" x2="54000" y2="25318"/>
                          <a14:backgroundMark x1="39083" y1="24682" x2="36417" y2="26592"/>
                          <a14:backgroundMark x1="45667" y1="15446" x2="38250" y2="10032"/>
                          <a14:backgroundMark x1="49750" y1="54299" x2="55083" y2="55096"/>
                          <a14:backgroundMark x1="48583" y1="53025" x2="48583" y2="5302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rcRect l="14627" r="40275"/>
            <a:stretch/>
          </p:blipFill>
          <p:spPr>
            <a:xfrm>
              <a:off x="149777" y="1314886"/>
              <a:ext cx="4231724" cy="4910653"/>
            </a:xfrm>
            <a:prstGeom prst="rect">
              <a:avLst/>
            </a:prstGeom>
          </p:spPr>
        </p:pic>
        <p:pic>
          <p:nvPicPr>
            <p:cNvPr id="59" name="Picture 58" descr="A picture containing grass, person, tree, outdoor&#10;&#10;Description automatically generated">
              <a:extLst>
                <a:ext uri="{FF2B5EF4-FFF2-40B4-BE49-F238E27FC236}">
                  <a16:creationId xmlns:a16="http://schemas.microsoft.com/office/drawing/2014/main" id="{1EE836E5-C7AE-0168-F289-CA1D6919FA0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20000" y1="64444" x2="18125" y2="55556"/>
                          <a14:foregroundMark x1="18125" y1="55556" x2="19000" y2="36000"/>
                          <a14:foregroundMark x1="19000" y1="36000" x2="25000" y2="24889"/>
                          <a14:foregroundMark x1="25000" y1="24889" x2="31750" y2="20444"/>
                          <a14:foregroundMark x1="31750" y1="20444" x2="37625" y2="19778"/>
                          <a14:foregroundMark x1="37625" y1="19778" x2="45875" y2="22667"/>
                          <a14:foregroundMark x1="45875" y1="22667" x2="50375" y2="30667"/>
                          <a14:foregroundMark x1="50375" y1="30667" x2="51750" y2="39111"/>
                          <a14:foregroundMark x1="51750" y1="39111" x2="44875" y2="32222"/>
                          <a14:foregroundMark x1="44875" y1="32222" x2="41625" y2="37111"/>
                          <a14:foregroundMark x1="15625" y1="34222" x2="30375" y2="11778"/>
                          <a14:foregroundMark x1="21000" y1="18667" x2="17625" y2="25778"/>
                          <a14:foregroundMark x1="17625" y1="25778" x2="12875" y2="43556"/>
                          <a14:foregroundMark x1="12875" y1="43556" x2="16625" y2="61778"/>
                          <a14:foregroundMark x1="48875" y1="23111" x2="33125" y2="12000"/>
                          <a14:foregroundMark x1="33125" y1="12000" x2="34625" y2="10000"/>
                          <a14:foregroundMark x1="50375" y1="49556" x2="48500" y2="31333"/>
                          <a14:foregroundMark x1="54125" y1="41333" x2="51125" y2="50000"/>
                          <a14:foregroundMark x1="51125" y1="50000" x2="50875" y2="52444"/>
                          <a14:foregroundMark x1="50250" y1="53778" x2="49625" y2="54444"/>
                          <a14:foregroundMark x1="49250" y1="56222" x2="49250" y2="56222"/>
                          <a14:backgroundMark x1="32750" y1="75778" x2="28375" y2="80667"/>
                          <a14:backgroundMark x1="28375" y1="80667" x2="27750" y2="82000"/>
                          <a14:backgroundMark x1="36125" y1="84667" x2="58875" y2="78889"/>
                          <a14:backgroundMark x1="58875" y1="78889" x2="68375" y2="67111"/>
                          <a14:backgroundMark x1="58125" y1="68667" x2="61375" y2="62000"/>
                          <a14:backgroundMark x1="61375" y1="62000" x2="76625" y2="54889"/>
                          <a14:backgroundMark x1="76625" y1="54889" x2="87375" y2="70444"/>
                          <a14:backgroundMark x1="75500" y1="54889" x2="70500" y2="48889"/>
                          <a14:backgroundMark x1="70500" y1="48889" x2="62750" y2="50889"/>
                          <a14:backgroundMark x1="62750" y1="50889" x2="50875" y2="72667"/>
                          <a14:backgroundMark x1="31375" y1="74889" x2="31625" y2="76667"/>
                          <a14:backgroundMark x1="27750" y1="76222" x2="35625" y2="78000"/>
                          <a14:backgroundMark x1="34625" y1="73333" x2="34500" y2="73333"/>
                          <a14:backgroundMark x1="34750" y1="74444" x2="39000" y2="81778"/>
                          <a14:backgroundMark x1="39875" y1="70000" x2="48750" y2="8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rcRect l="8180" r="44070" b="20431"/>
            <a:stretch/>
          </p:blipFill>
          <p:spPr>
            <a:xfrm rot="1875638">
              <a:off x="2602593" y="971374"/>
              <a:ext cx="1770494" cy="1659537"/>
            </a:xfrm>
            <a:prstGeom prst="rect">
              <a:avLst/>
            </a:prstGeom>
          </p:spPr>
        </p:pic>
      </p:grpSp>
      <p:pic>
        <p:nvPicPr>
          <p:cNvPr id="60" name="Graphic 59" descr="Ear with solid fill">
            <a:extLst>
              <a:ext uri="{FF2B5EF4-FFF2-40B4-BE49-F238E27FC236}">
                <a16:creationId xmlns:a16="http://schemas.microsoft.com/office/drawing/2014/main" id="{C30F9D79-D6EE-85CF-55B6-6D9A13721E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44907" y="1985980"/>
            <a:ext cx="914400" cy="914400"/>
          </a:xfrm>
          <a:prstGeom prst="rect">
            <a:avLst/>
          </a:prstGeom>
        </p:spPr>
      </p:pic>
      <p:pic>
        <p:nvPicPr>
          <p:cNvPr id="61" name="Graphic 60" descr="Eye outline">
            <a:extLst>
              <a:ext uri="{FF2B5EF4-FFF2-40B4-BE49-F238E27FC236}">
                <a16:creationId xmlns:a16="http://schemas.microsoft.com/office/drawing/2014/main" id="{1C67ACAC-F917-885E-D958-8957BACFEF8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93131" y="2040761"/>
            <a:ext cx="914400" cy="914400"/>
          </a:xfrm>
          <a:prstGeom prst="rect">
            <a:avLst/>
          </a:prstGeom>
        </p:spPr>
      </p:pic>
      <p:pic>
        <p:nvPicPr>
          <p:cNvPr id="62" name="Graphic 61" descr="Exclamation mark with solid fill">
            <a:extLst>
              <a:ext uri="{FF2B5EF4-FFF2-40B4-BE49-F238E27FC236}">
                <a16:creationId xmlns:a16="http://schemas.microsoft.com/office/drawing/2014/main" id="{61D7A476-CC89-2A4A-B8CB-AF0AEF8C7E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0371" y="3630083"/>
            <a:ext cx="914400" cy="914400"/>
          </a:xfrm>
          <a:prstGeom prst="rect">
            <a:avLst/>
          </a:prstGeom>
        </p:spPr>
      </p:pic>
      <p:pic>
        <p:nvPicPr>
          <p:cNvPr id="63" name="Graphic 62" descr="Head with gears with solid fill">
            <a:extLst>
              <a:ext uri="{FF2B5EF4-FFF2-40B4-BE49-F238E27FC236}">
                <a16:creationId xmlns:a16="http://schemas.microsoft.com/office/drawing/2014/main" id="{399D8464-7A0B-2BA1-58D3-8AE2D538C8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300000" y="4419642"/>
            <a:ext cx="914400" cy="914400"/>
          </a:xfrm>
          <a:prstGeom prst="rect">
            <a:avLst/>
          </a:prstGeom>
        </p:spPr>
      </p:pic>
      <p:pic>
        <p:nvPicPr>
          <p:cNvPr id="64" name="Picture 63" descr="A baby crawling on a white surface&#10;&#10;Description automatically generated with low confidence">
            <a:extLst>
              <a:ext uri="{FF2B5EF4-FFF2-40B4-BE49-F238E27FC236}">
                <a16:creationId xmlns:a16="http://schemas.microsoft.com/office/drawing/2014/main" id="{802ECFFE-FBA0-CAE2-7007-4CED4C201006}"/>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444" b="95705" l="1000" r="89957">
                        <a14:foregroundMark x1="49019" y1="9444" x2="41683" y2="25449"/>
                        <a14:foregroundMark x1="41683" y1="25449" x2="42173" y2="43601"/>
                        <a14:foregroundMark x1="42173" y1="43601" x2="45135" y2="54957"/>
                        <a14:foregroundMark x1="45135" y1="54957" x2="42350" y2="52221"/>
                        <a14:foregroundMark x1="41977" y1="53692" x2="41977" y2="53692"/>
                        <a14:foregroundMark x1="39761" y1="89644" x2="25461" y2="88673"/>
                        <a14:foregroundMark x1="25461" y1="88673" x2="23460" y2="84437"/>
                        <a14:foregroundMark x1="43821" y1="91851" x2="43095" y2="81289"/>
                        <a14:foregroundMark x1="41977" y1="93704" x2="32954" y2="95734"/>
                        <a14:foregroundMark x1="17026" y1="63342" x2="2844" y2="59076"/>
                        <a14:foregroundMark x1="2844" y1="59076" x2="3511" y2="48691"/>
                        <a14:foregroundMark x1="3511" y1="48691" x2="9592" y2="45190"/>
                        <a14:foregroundMark x1="9592" y1="45190" x2="9867" y2="45190"/>
                        <a14:foregroundMark x1="3570" y1="43689" x2="8258" y2="73875"/>
                        <a14:foregroundMark x1="4433" y1="62224" x2="1000" y2="53545"/>
                        <a14:foregroundMark x1="1000" y1="53545" x2="4570" y2="42954"/>
                        <a14:foregroundMark x1="4570" y1="42954" x2="7905" y2="4110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776226" y="5064979"/>
            <a:ext cx="2789962" cy="1860157"/>
          </a:xfrm>
          <a:prstGeom prst="rect">
            <a:avLst/>
          </a:prstGeom>
        </p:spPr>
      </p:pic>
    </p:spTree>
    <p:extLst>
      <p:ext uri="{BB962C8B-B14F-4D97-AF65-F5344CB8AC3E}">
        <p14:creationId xmlns:p14="http://schemas.microsoft.com/office/powerpoint/2010/main" val="812534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B588E1-EADF-45EC-B07E-8F80378F62CB}"/>
              </a:ext>
            </a:extLst>
          </p:cNvPr>
          <p:cNvSpPr>
            <a:spLocks noGrp="1"/>
          </p:cNvSpPr>
          <p:nvPr>
            <p:ph type="title"/>
          </p:nvPr>
        </p:nvSpPr>
        <p:spPr>
          <a:xfrm>
            <a:off x="368851" y="352487"/>
            <a:ext cx="6638236" cy="1461778"/>
          </a:xfrm>
        </p:spPr>
        <p:txBody>
          <a:bodyPr>
            <a:normAutofit/>
          </a:bodyPr>
          <a:lstStyle/>
          <a:p>
            <a:r>
              <a:rPr lang="en-US" sz="4000" dirty="0"/>
              <a:t>Affective Neural Development</a:t>
            </a:r>
          </a:p>
        </p:txBody>
      </p:sp>
      <p:sp>
        <p:nvSpPr>
          <p:cNvPr id="3" name="Content Placeholder 2">
            <a:extLst>
              <a:ext uri="{FF2B5EF4-FFF2-40B4-BE49-F238E27FC236}">
                <a16:creationId xmlns:a16="http://schemas.microsoft.com/office/drawing/2014/main" id="{9F80B197-9EDD-4E89-BC65-88BC23C8F332}"/>
              </a:ext>
            </a:extLst>
          </p:cNvPr>
          <p:cNvSpPr>
            <a:spLocks noGrp="1"/>
          </p:cNvSpPr>
          <p:nvPr>
            <p:ph idx="1"/>
          </p:nvPr>
        </p:nvSpPr>
        <p:spPr>
          <a:xfrm>
            <a:off x="1498078" y="1660882"/>
            <a:ext cx="4960730" cy="3536236"/>
          </a:xfrm>
        </p:spPr>
        <p:txBody>
          <a:bodyPr>
            <a:normAutofit/>
          </a:bodyPr>
          <a:lstStyle/>
          <a:p>
            <a:pPr marL="0" indent="0">
              <a:buNone/>
            </a:pPr>
            <a:r>
              <a:rPr lang="en-US" sz="2000" dirty="0"/>
              <a:t>In adults, AMY and NAcc project to vmPFC and vmPFC projects back to subcortical regions, constituting part of an affective self-regulatory loop. </a:t>
            </a:r>
            <a:r>
              <a:rPr lang="en-US" sz="2000" baseline="30000" dirty="0"/>
              <a:t>1-3</a:t>
            </a:r>
            <a:br>
              <a:rPr lang="en-US" sz="2000" baseline="30000" dirty="0"/>
            </a:br>
            <a:br>
              <a:rPr lang="en-US" sz="2000" baseline="30000" dirty="0"/>
            </a:br>
            <a:br>
              <a:rPr lang="en-US" sz="2000" dirty="0"/>
            </a:br>
            <a:r>
              <a:rPr lang="en-US" sz="2000" dirty="0"/>
              <a:t>During development, projections from amygdala to vmPFC may emerge earlier than projections from vmPFC to amygdala </a:t>
            </a:r>
            <a:r>
              <a:rPr lang="en-US" sz="2000" baseline="30000" dirty="0"/>
              <a:t>4,5</a:t>
            </a:r>
          </a:p>
          <a:p>
            <a:pPr marL="0" indent="0">
              <a:buNone/>
            </a:pPr>
            <a:endParaRPr lang="en-US" sz="2000" baseline="30000" dirty="0"/>
          </a:p>
          <a:p>
            <a:pPr marL="0" indent="0">
              <a:buNone/>
            </a:pPr>
            <a:r>
              <a:rPr lang="en-US" sz="2000" dirty="0"/>
              <a:t>Quality of vmPFC-AMY connectivity alters around age 10 </a:t>
            </a:r>
            <a:r>
              <a:rPr lang="en-US" sz="2000" baseline="30000" dirty="0"/>
              <a:t>6</a:t>
            </a:r>
            <a:endParaRPr lang="en-US" sz="1800" baseline="30000" dirty="0"/>
          </a:p>
        </p:txBody>
      </p:sp>
      <p:sp>
        <p:nvSpPr>
          <p:cNvPr id="18" name="Freeform: Shape 1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a:extLst>
              <a:ext uri="{FF2B5EF4-FFF2-40B4-BE49-F238E27FC236}">
                <a16:creationId xmlns:a16="http://schemas.microsoft.com/office/drawing/2014/main" id="{DCC57435-2CD5-41AE-A4AB-3B47F477C1B4}"/>
              </a:ext>
            </a:extLst>
          </p:cNvPr>
          <p:cNvPicPr>
            <a:picLocks noChangeAspect="1"/>
          </p:cNvPicPr>
          <p:nvPr/>
        </p:nvPicPr>
        <p:blipFill>
          <a:blip r:embed="rId3"/>
          <a:stretch>
            <a:fillRect/>
          </a:stretch>
        </p:blipFill>
        <p:spPr>
          <a:xfrm>
            <a:off x="7979170" y="1504735"/>
            <a:ext cx="2329653" cy="4501747"/>
          </a:xfrm>
          <a:prstGeom prst="rect">
            <a:avLst/>
          </a:prstGeom>
        </p:spPr>
      </p:pic>
      <p:sp>
        <p:nvSpPr>
          <p:cNvPr id="4" name="Slide Number Placeholder 3">
            <a:extLst>
              <a:ext uri="{FF2B5EF4-FFF2-40B4-BE49-F238E27FC236}">
                <a16:creationId xmlns:a16="http://schemas.microsoft.com/office/drawing/2014/main" id="{840CDA5F-C983-428E-BA61-99A961334CD2}"/>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24</a:t>
            </a:fld>
            <a:endParaRPr lang="en-US" dirty="0">
              <a:solidFill>
                <a:schemeClr val="bg1"/>
              </a:solidFill>
            </a:endParaRPr>
          </a:p>
        </p:txBody>
      </p:sp>
      <p:sp>
        <p:nvSpPr>
          <p:cNvPr id="12" name="TextBox 11">
            <a:extLst>
              <a:ext uri="{FF2B5EF4-FFF2-40B4-BE49-F238E27FC236}">
                <a16:creationId xmlns:a16="http://schemas.microsoft.com/office/drawing/2014/main" id="{230C87CD-2916-48FE-B1DB-9EC348D8C66F}"/>
              </a:ext>
            </a:extLst>
          </p:cNvPr>
          <p:cNvSpPr txBox="1"/>
          <p:nvPr/>
        </p:nvSpPr>
        <p:spPr>
          <a:xfrm>
            <a:off x="0" y="6045071"/>
            <a:ext cx="1378904" cy="1077218"/>
          </a:xfrm>
          <a:prstGeom prst="rect">
            <a:avLst/>
          </a:prstGeom>
          <a:noFill/>
        </p:spPr>
        <p:txBody>
          <a:bodyPr wrap="none" rtlCol="0">
            <a:spAutoFit/>
          </a:bodyPr>
          <a:lstStyle/>
          <a:p>
            <a:r>
              <a:rPr lang="en-US" sz="800" dirty="0"/>
              <a:t>1 Davis and Whalen, 2001</a:t>
            </a:r>
          </a:p>
          <a:p>
            <a:r>
              <a:rPr lang="en-US" sz="800" dirty="0"/>
              <a:t>2 Levita et al., 2009</a:t>
            </a:r>
          </a:p>
          <a:p>
            <a:r>
              <a:rPr lang="en-US" sz="800" dirty="0"/>
              <a:t>3 Bjanji et al., 2019</a:t>
            </a:r>
          </a:p>
          <a:p>
            <a:r>
              <a:rPr lang="en-US" sz="800" dirty="0"/>
              <a:t>4 Bouwmeester et al., 2002a</a:t>
            </a:r>
          </a:p>
          <a:p>
            <a:r>
              <a:rPr lang="en-US" sz="800" dirty="0"/>
              <a:t>5 Bouwmeester et al., 2002b</a:t>
            </a:r>
          </a:p>
          <a:p>
            <a:r>
              <a:rPr lang="en-US" sz="800" dirty="0"/>
              <a:t>6 Gee et al., 2013</a:t>
            </a:r>
          </a:p>
          <a:p>
            <a:endParaRPr lang="en-US" sz="800" dirty="0"/>
          </a:p>
          <a:p>
            <a:endParaRPr lang="en-US" sz="800" dirty="0"/>
          </a:p>
        </p:txBody>
      </p:sp>
      <p:pic>
        <p:nvPicPr>
          <p:cNvPr id="6" name="Graphic 5" descr="Man with solid fill">
            <a:extLst>
              <a:ext uri="{FF2B5EF4-FFF2-40B4-BE49-F238E27FC236}">
                <a16:creationId xmlns:a16="http://schemas.microsoft.com/office/drawing/2014/main" id="{48C461F2-C7D2-C0C3-4AF1-4325AB7E23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243" y="1703033"/>
            <a:ext cx="914400" cy="914400"/>
          </a:xfrm>
          <a:prstGeom prst="rect">
            <a:avLst/>
          </a:prstGeom>
        </p:spPr>
      </p:pic>
      <p:pic>
        <p:nvPicPr>
          <p:cNvPr id="8" name="Graphic 7" descr="Child with balloon with solid fill">
            <a:extLst>
              <a:ext uri="{FF2B5EF4-FFF2-40B4-BE49-F238E27FC236}">
                <a16:creationId xmlns:a16="http://schemas.microsoft.com/office/drawing/2014/main" id="{8DE9E400-03D4-3BEA-D931-824E0C281A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243" y="3637458"/>
            <a:ext cx="914400" cy="914400"/>
          </a:xfrm>
          <a:prstGeom prst="rect">
            <a:avLst/>
          </a:prstGeom>
        </p:spPr>
      </p:pic>
    </p:spTree>
    <p:extLst>
      <p:ext uri="{BB962C8B-B14F-4D97-AF65-F5344CB8AC3E}">
        <p14:creationId xmlns:p14="http://schemas.microsoft.com/office/powerpoint/2010/main" val="714459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25</a:t>
            </a:fld>
            <a:endParaRPr lang="en-US" dirty="0">
              <a:solidFill>
                <a:schemeClr val="bg1"/>
              </a:solidFill>
            </a:endParaRPr>
          </a:p>
        </p:txBody>
      </p:sp>
      <p:grpSp>
        <p:nvGrpSpPr>
          <p:cNvPr id="21" name="Group 20">
            <a:extLst>
              <a:ext uri="{FF2B5EF4-FFF2-40B4-BE49-F238E27FC236}">
                <a16:creationId xmlns:a16="http://schemas.microsoft.com/office/drawing/2014/main" id="{1D31009A-0494-4029-A8B7-48D604E98BA7}"/>
              </a:ext>
            </a:extLst>
          </p:cNvPr>
          <p:cNvGrpSpPr/>
          <p:nvPr/>
        </p:nvGrpSpPr>
        <p:grpSpPr>
          <a:xfrm>
            <a:off x="8442500" y="1387842"/>
            <a:ext cx="1432464" cy="4612877"/>
            <a:chOff x="8442500" y="1387842"/>
            <a:chExt cx="1432464" cy="4612877"/>
          </a:xfrm>
        </p:grpSpPr>
        <p:grpSp>
          <p:nvGrpSpPr>
            <p:cNvPr id="22" name="Group 21">
              <a:extLst>
                <a:ext uri="{FF2B5EF4-FFF2-40B4-BE49-F238E27FC236}">
                  <a16:creationId xmlns:a16="http://schemas.microsoft.com/office/drawing/2014/main" id="{0DFB7C63-93AC-478D-AF1C-93CDD2704C4E}"/>
                </a:ext>
              </a:extLst>
            </p:cNvPr>
            <p:cNvGrpSpPr/>
            <p:nvPr/>
          </p:nvGrpSpPr>
          <p:grpSpPr>
            <a:xfrm>
              <a:off x="8452315" y="1387842"/>
              <a:ext cx="1422649" cy="4612877"/>
              <a:chOff x="8432667" y="1885218"/>
              <a:chExt cx="1422649" cy="4612877"/>
            </a:xfrm>
          </p:grpSpPr>
          <p:sp>
            <p:nvSpPr>
              <p:cNvPr id="29" name="Rectangle: Rounded Corners 28">
                <a:extLst>
                  <a:ext uri="{FF2B5EF4-FFF2-40B4-BE49-F238E27FC236}">
                    <a16:creationId xmlns:a16="http://schemas.microsoft.com/office/drawing/2014/main" id="{9B2F11BA-016B-4801-AB78-92C085323D00}"/>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30" name="Rectangle: Rounded Corners 29">
                <a:extLst>
                  <a:ext uri="{FF2B5EF4-FFF2-40B4-BE49-F238E27FC236}">
                    <a16:creationId xmlns:a16="http://schemas.microsoft.com/office/drawing/2014/main" id="{E4F6E6EF-33DF-487C-BCAE-5EA8A9DF6434}"/>
                  </a:ext>
                </a:extLst>
              </p:cNvPr>
              <p:cNvSpPr/>
              <p:nvPr/>
            </p:nvSpPr>
            <p:spPr>
              <a:xfrm>
                <a:off x="8432671" y="3518821"/>
                <a:ext cx="1422645" cy="5486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1" name="Rectangle: Rounded Corners 30">
                <a:extLst>
                  <a:ext uri="{FF2B5EF4-FFF2-40B4-BE49-F238E27FC236}">
                    <a16:creationId xmlns:a16="http://schemas.microsoft.com/office/drawing/2014/main" id="{E9592C98-172D-4A2F-9F78-49017EFBAC0E}"/>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Decision</a:t>
                </a:r>
              </a:p>
            </p:txBody>
          </p:sp>
          <p:sp>
            <p:nvSpPr>
              <p:cNvPr id="32" name="Rectangle: Rounded Corners 31">
                <a:extLst>
                  <a:ext uri="{FF2B5EF4-FFF2-40B4-BE49-F238E27FC236}">
                    <a16:creationId xmlns:a16="http://schemas.microsoft.com/office/drawing/2014/main" id="{73A0891F-73DF-4CEA-8DBC-4C0A1C7E7A64}"/>
                  </a:ext>
                </a:extLst>
              </p:cNvPr>
              <p:cNvSpPr/>
              <p:nvPr/>
            </p:nvSpPr>
            <p:spPr>
              <a:xfrm>
                <a:off x="8432667" y="4344075"/>
                <a:ext cx="1422645" cy="5486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3" name="Rectangle: Rounded Corners 32">
                <a:extLst>
                  <a:ext uri="{FF2B5EF4-FFF2-40B4-BE49-F238E27FC236}">
                    <a16:creationId xmlns:a16="http://schemas.microsoft.com/office/drawing/2014/main" id="{18C93AC7-FA0D-4407-9891-E0D0A232C109}"/>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4" name="Straight Arrow Connector 33">
                <a:extLst>
                  <a:ext uri="{FF2B5EF4-FFF2-40B4-BE49-F238E27FC236}">
                    <a16:creationId xmlns:a16="http://schemas.microsoft.com/office/drawing/2014/main" id="{C45239FE-C8A8-4B54-8FC7-9875F1FD3638}"/>
                  </a:ext>
                </a:extLst>
              </p:cNvPr>
              <p:cNvCxnSpPr>
                <a:cxnSpLocks/>
                <a:endCxn id="30"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7AD244E-7A2E-41C5-8620-0921EAC24F8D}"/>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DB4D71-7181-4695-8751-0F4CA933E8B1}"/>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3D9CCFF-9965-4EB9-A244-7DCE974CD920}"/>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0C5ABF6E-6C76-4BF8-8CEB-FD03CD269AB9}"/>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28" name="Straight Arrow Connector 27">
              <a:extLst>
                <a:ext uri="{FF2B5EF4-FFF2-40B4-BE49-F238E27FC236}">
                  <a16:creationId xmlns:a16="http://schemas.microsoft.com/office/drawing/2014/main" id="{715A7B8E-A6FC-433B-9662-B58B1A0F2AF1}"/>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64069064-B158-4306-9242-7784A02B69A2}"/>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1" name="TextBox 40">
            <a:extLst>
              <a:ext uri="{FF2B5EF4-FFF2-40B4-BE49-F238E27FC236}">
                <a16:creationId xmlns:a16="http://schemas.microsoft.com/office/drawing/2014/main" id="{544A4B0A-868C-48A4-A689-D61ADEAB5091}"/>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42" name="TextBox 41">
            <a:extLst>
              <a:ext uri="{FF2B5EF4-FFF2-40B4-BE49-F238E27FC236}">
                <a16:creationId xmlns:a16="http://schemas.microsoft.com/office/drawing/2014/main" id="{5E8EA3C7-63E4-4052-95A7-8CB0193AF477}"/>
              </a:ext>
            </a:extLst>
          </p:cNvPr>
          <p:cNvSpPr txBox="1"/>
          <p:nvPr/>
        </p:nvSpPr>
        <p:spPr>
          <a:xfrm>
            <a:off x="6211892" y="2968446"/>
            <a:ext cx="2282997" cy="646331"/>
          </a:xfrm>
          <a:prstGeom prst="rect">
            <a:avLst/>
          </a:prstGeom>
          <a:noFill/>
        </p:spPr>
        <p:txBody>
          <a:bodyPr wrap="none" rtlCol="0">
            <a:spAutoFit/>
          </a:bodyPr>
          <a:lstStyle/>
          <a:p>
            <a:pPr algn="ctr"/>
            <a:r>
              <a:rPr lang="en-US" i="1" dirty="0"/>
              <a:t>We process the event, </a:t>
            </a:r>
            <a:br>
              <a:rPr lang="en-US" i="1" dirty="0"/>
            </a:br>
            <a:r>
              <a:rPr lang="en-US" i="1" dirty="0"/>
              <a:t>identify relevant info</a:t>
            </a:r>
          </a:p>
        </p:txBody>
      </p:sp>
      <p:sp>
        <p:nvSpPr>
          <p:cNvPr id="43" name="TextBox 42">
            <a:extLst>
              <a:ext uri="{FF2B5EF4-FFF2-40B4-BE49-F238E27FC236}">
                <a16:creationId xmlns:a16="http://schemas.microsoft.com/office/drawing/2014/main" id="{B96FF22E-315F-4F2D-9B73-4353802C2D87}"/>
              </a:ext>
            </a:extLst>
          </p:cNvPr>
          <p:cNvSpPr txBox="1"/>
          <p:nvPr/>
        </p:nvSpPr>
        <p:spPr>
          <a:xfrm>
            <a:off x="6445957" y="3805785"/>
            <a:ext cx="1782091" cy="646331"/>
          </a:xfrm>
          <a:prstGeom prst="rect">
            <a:avLst/>
          </a:prstGeom>
          <a:noFill/>
        </p:spPr>
        <p:txBody>
          <a:bodyPr wrap="none" rtlCol="0">
            <a:spAutoFit/>
          </a:bodyPr>
          <a:lstStyle/>
          <a:p>
            <a:pPr algn="ctr"/>
            <a:r>
              <a:rPr lang="en-US" i="1" dirty="0"/>
              <a:t>We evaluate </a:t>
            </a:r>
            <a:br>
              <a:rPr lang="en-US" i="1" dirty="0"/>
            </a:br>
            <a:r>
              <a:rPr lang="en-US" i="1" dirty="0"/>
              <a:t>our circumstance</a:t>
            </a:r>
          </a:p>
        </p:txBody>
      </p:sp>
      <p:sp>
        <p:nvSpPr>
          <p:cNvPr id="45" name="TextBox 44">
            <a:extLst>
              <a:ext uri="{FF2B5EF4-FFF2-40B4-BE49-F238E27FC236}">
                <a16:creationId xmlns:a16="http://schemas.microsoft.com/office/drawing/2014/main" id="{BD809EBA-031A-4113-A7B8-749D50C3C7EB}"/>
              </a:ext>
            </a:extLst>
          </p:cNvPr>
          <p:cNvSpPr txBox="1"/>
          <p:nvPr/>
        </p:nvSpPr>
        <p:spPr>
          <a:xfrm>
            <a:off x="6412390" y="5403233"/>
            <a:ext cx="1839927" cy="646331"/>
          </a:xfrm>
          <a:prstGeom prst="rect">
            <a:avLst/>
          </a:prstGeom>
          <a:noFill/>
        </p:spPr>
        <p:txBody>
          <a:bodyPr wrap="none" rtlCol="0">
            <a:spAutoFit/>
          </a:bodyPr>
          <a:lstStyle/>
          <a:p>
            <a:pPr algn="ctr"/>
            <a:r>
              <a:rPr lang="en-US" i="1" dirty="0"/>
              <a:t>We take </a:t>
            </a:r>
            <a:br>
              <a:rPr lang="en-US" i="1" dirty="0"/>
            </a:br>
            <a:r>
              <a:rPr lang="en-US" i="1" dirty="0"/>
              <a:t>observable action</a:t>
            </a:r>
          </a:p>
        </p:txBody>
      </p:sp>
      <p:sp>
        <p:nvSpPr>
          <p:cNvPr id="46" name="TextBox 45">
            <a:extLst>
              <a:ext uri="{FF2B5EF4-FFF2-40B4-BE49-F238E27FC236}">
                <a16:creationId xmlns:a16="http://schemas.microsoft.com/office/drawing/2014/main" id="{8D35E9DE-20A0-A419-0718-2319CFDDCF8B}"/>
              </a:ext>
            </a:extLst>
          </p:cNvPr>
          <p:cNvSpPr txBox="1"/>
          <p:nvPr/>
        </p:nvSpPr>
        <p:spPr>
          <a:xfrm>
            <a:off x="6753517" y="4613674"/>
            <a:ext cx="1199751" cy="646331"/>
          </a:xfrm>
          <a:prstGeom prst="rect">
            <a:avLst/>
          </a:prstGeom>
          <a:noFill/>
        </p:spPr>
        <p:txBody>
          <a:bodyPr wrap="none" rtlCol="0">
            <a:spAutoFit/>
          </a:bodyPr>
          <a:lstStyle/>
          <a:p>
            <a:pPr algn="ctr"/>
            <a:r>
              <a:rPr lang="en-US" i="1" dirty="0"/>
              <a:t>We plan </a:t>
            </a:r>
            <a:br>
              <a:rPr lang="en-US" i="1" dirty="0"/>
            </a:br>
            <a:r>
              <a:rPr lang="en-US" i="1" dirty="0"/>
              <a:t>what to do</a:t>
            </a:r>
          </a:p>
        </p:txBody>
      </p:sp>
      <p:sp>
        <p:nvSpPr>
          <p:cNvPr id="47" name="Title 1">
            <a:extLst>
              <a:ext uri="{FF2B5EF4-FFF2-40B4-BE49-F238E27FC236}">
                <a16:creationId xmlns:a16="http://schemas.microsoft.com/office/drawing/2014/main" id="{163A22C9-01AA-83B0-3CF8-5FF5C6B589B6}"/>
              </a:ext>
            </a:extLst>
          </p:cNvPr>
          <p:cNvSpPr>
            <a:spLocks noGrp="1"/>
          </p:cNvSpPr>
          <p:nvPr>
            <p:ph type="title"/>
          </p:nvPr>
        </p:nvSpPr>
        <p:spPr>
          <a:xfrm>
            <a:off x="340359" y="243840"/>
            <a:ext cx="7494735" cy="1461778"/>
          </a:xfrm>
        </p:spPr>
        <p:txBody>
          <a:bodyPr>
            <a:normAutofit/>
          </a:bodyPr>
          <a:lstStyle/>
          <a:p>
            <a:r>
              <a:rPr lang="en-US" sz="4000" dirty="0"/>
              <a:t>Affective Decision-Making Pipeline</a:t>
            </a:r>
          </a:p>
        </p:txBody>
      </p:sp>
      <p:pic>
        <p:nvPicPr>
          <p:cNvPr id="54" name="Graphic 53" descr="Exclamation mark with solid fill">
            <a:extLst>
              <a:ext uri="{FF2B5EF4-FFF2-40B4-BE49-F238E27FC236}">
                <a16:creationId xmlns:a16="http://schemas.microsoft.com/office/drawing/2014/main" id="{CC1D2C6E-C6FF-EBC4-1078-64900F6A8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0371" y="3630083"/>
            <a:ext cx="914400" cy="914400"/>
          </a:xfrm>
          <a:prstGeom prst="rect">
            <a:avLst/>
          </a:prstGeom>
        </p:spPr>
      </p:pic>
      <p:pic>
        <p:nvPicPr>
          <p:cNvPr id="56" name="Graphic 55" descr="Puzzle pieces with solid fill">
            <a:extLst>
              <a:ext uri="{FF2B5EF4-FFF2-40B4-BE49-F238E27FC236}">
                <a16:creationId xmlns:a16="http://schemas.microsoft.com/office/drawing/2014/main" id="{2E512A4B-0C59-58BF-A9F3-858901E510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8830" y="2655872"/>
            <a:ext cx="1084326" cy="1084326"/>
          </a:xfrm>
          <a:prstGeom prst="rect">
            <a:avLst/>
          </a:prstGeom>
        </p:spPr>
      </p:pic>
      <p:grpSp>
        <p:nvGrpSpPr>
          <p:cNvPr id="57" name="Group 56">
            <a:extLst>
              <a:ext uri="{FF2B5EF4-FFF2-40B4-BE49-F238E27FC236}">
                <a16:creationId xmlns:a16="http://schemas.microsoft.com/office/drawing/2014/main" id="{F1C93EA0-05A9-1D80-BF6A-C31570ACB984}"/>
              </a:ext>
            </a:extLst>
          </p:cNvPr>
          <p:cNvGrpSpPr/>
          <p:nvPr/>
        </p:nvGrpSpPr>
        <p:grpSpPr>
          <a:xfrm>
            <a:off x="10139" y="1183293"/>
            <a:ext cx="1501161" cy="1979008"/>
            <a:chOff x="149777" y="971374"/>
            <a:chExt cx="4231724" cy="5254165"/>
          </a:xfrm>
        </p:grpSpPr>
        <p:pic>
          <p:nvPicPr>
            <p:cNvPr id="58" name="Picture 57" descr="A person running on a track&#10;&#10;Description automatically generated">
              <a:extLst>
                <a:ext uri="{FF2B5EF4-FFF2-40B4-BE49-F238E27FC236}">
                  <a16:creationId xmlns:a16="http://schemas.microsoft.com/office/drawing/2014/main" id="{ABDDD468-69BF-FF3F-4315-22C80373202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873" b="92038" l="10000" r="90000">
                          <a14:foregroundMark x1="49750" y1="11306" x2="31833" y2="67675"/>
                          <a14:foregroundMark x1="31833" y1="67675" x2="17917" y2="86943"/>
                          <a14:foregroundMark x1="48333" y1="60669" x2="43167" y2="85987"/>
                          <a14:foregroundMark x1="43167" y1="85987" x2="45000" y2="86465"/>
                          <a14:foregroundMark x1="45250" y1="87580" x2="46333" y2="92038"/>
                          <a14:backgroundMark x1="34667" y1="14968" x2="29750" y2="17516"/>
                          <a14:backgroundMark x1="29750" y1="17516" x2="25583" y2="30892"/>
                          <a14:backgroundMark x1="25583" y1="30892" x2="26500" y2="42994"/>
                          <a14:backgroundMark x1="26500" y1="42994" x2="31750" y2="42197"/>
                          <a14:backgroundMark x1="31750" y1="42197" x2="34167" y2="32962"/>
                          <a14:backgroundMark x1="34167" y1="32962" x2="27917" y2="55096"/>
                          <a14:backgroundMark x1="27917" y1="55096" x2="28083" y2="65287"/>
                          <a14:backgroundMark x1="28083" y1="65287" x2="19750" y2="66879"/>
                          <a14:backgroundMark x1="19750" y1="66879" x2="16000" y2="46497"/>
                          <a14:backgroundMark x1="16000" y1="46497" x2="17083" y2="14331"/>
                          <a14:backgroundMark x1="41417" y1="65764" x2="37917" y2="77389"/>
                          <a14:backgroundMark x1="46083" y1="45541" x2="52000" y2="50318"/>
                          <a14:backgroundMark x1="52000" y1="50318" x2="67750" y2="76911"/>
                          <a14:backgroundMark x1="67750" y1="76911" x2="73250" y2="63694"/>
                          <a14:backgroundMark x1="73250" y1="63694" x2="70000" y2="51115"/>
                          <a14:backgroundMark x1="70000" y1="51115" x2="62333" y2="34236"/>
                          <a14:backgroundMark x1="62333" y1="34236" x2="60417" y2="25318"/>
                          <a14:backgroundMark x1="60417" y1="25318" x2="72750" y2="24204"/>
                          <a14:backgroundMark x1="72750" y1="24204" x2="81417" y2="39968"/>
                          <a14:backgroundMark x1="81417" y1="39968" x2="85500" y2="76592"/>
                          <a14:backgroundMark x1="85500" y1="76592" x2="88417" y2="76274"/>
                          <a14:backgroundMark x1="79250" y1="22134" x2="67667" y2="17834"/>
                          <a14:backgroundMark x1="67667" y1="17834" x2="55917" y2="21497"/>
                          <a14:backgroundMark x1="52333" y1="31688" x2="54000" y2="25318"/>
                          <a14:backgroundMark x1="39083" y1="24682" x2="36417" y2="26592"/>
                          <a14:backgroundMark x1="45667" y1="15446" x2="38250" y2="10032"/>
                          <a14:backgroundMark x1="49750" y1="54299" x2="55083" y2="55096"/>
                          <a14:backgroundMark x1="48583" y1="53025" x2="48583" y2="5302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rcRect l="14627" r="40275"/>
            <a:stretch/>
          </p:blipFill>
          <p:spPr>
            <a:xfrm>
              <a:off x="149777" y="1314886"/>
              <a:ext cx="4231724" cy="4910653"/>
            </a:xfrm>
            <a:prstGeom prst="rect">
              <a:avLst/>
            </a:prstGeom>
          </p:spPr>
        </p:pic>
        <p:pic>
          <p:nvPicPr>
            <p:cNvPr id="59" name="Picture 58" descr="A picture containing grass, person, tree, outdoor&#10;&#10;Description automatically generated">
              <a:extLst>
                <a:ext uri="{FF2B5EF4-FFF2-40B4-BE49-F238E27FC236}">
                  <a16:creationId xmlns:a16="http://schemas.microsoft.com/office/drawing/2014/main" id="{1EE836E5-C7AE-0168-F289-CA1D6919FA0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20000" y1="64444" x2="18125" y2="55556"/>
                          <a14:foregroundMark x1="18125" y1="55556" x2="19000" y2="36000"/>
                          <a14:foregroundMark x1="19000" y1="36000" x2="25000" y2="24889"/>
                          <a14:foregroundMark x1="25000" y1="24889" x2="31750" y2="20444"/>
                          <a14:foregroundMark x1="31750" y1="20444" x2="37625" y2="19778"/>
                          <a14:foregroundMark x1="37625" y1="19778" x2="45875" y2="22667"/>
                          <a14:foregroundMark x1="45875" y1="22667" x2="50375" y2="30667"/>
                          <a14:foregroundMark x1="50375" y1="30667" x2="51750" y2="39111"/>
                          <a14:foregroundMark x1="51750" y1="39111" x2="44875" y2="32222"/>
                          <a14:foregroundMark x1="44875" y1="32222" x2="41625" y2="37111"/>
                          <a14:foregroundMark x1="15625" y1="34222" x2="30375" y2="11778"/>
                          <a14:foregroundMark x1="21000" y1="18667" x2="17625" y2="25778"/>
                          <a14:foregroundMark x1="17625" y1="25778" x2="12875" y2="43556"/>
                          <a14:foregroundMark x1="12875" y1="43556" x2="16625" y2="61778"/>
                          <a14:foregroundMark x1="48875" y1="23111" x2="33125" y2="12000"/>
                          <a14:foregroundMark x1="33125" y1="12000" x2="34625" y2="10000"/>
                          <a14:foregroundMark x1="50375" y1="49556" x2="48500" y2="31333"/>
                          <a14:foregroundMark x1="54125" y1="41333" x2="51125" y2="50000"/>
                          <a14:foregroundMark x1="51125" y1="50000" x2="50875" y2="52444"/>
                          <a14:foregroundMark x1="50250" y1="53778" x2="49625" y2="54444"/>
                          <a14:foregroundMark x1="49250" y1="56222" x2="49250" y2="56222"/>
                          <a14:backgroundMark x1="32750" y1="75778" x2="28375" y2="80667"/>
                          <a14:backgroundMark x1="28375" y1="80667" x2="27750" y2="82000"/>
                          <a14:backgroundMark x1="36125" y1="84667" x2="58875" y2="78889"/>
                          <a14:backgroundMark x1="58875" y1="78889" x2="68375" y2="67111"/>
                          <a14:backgroundMark x1="58125" y1="68667" x2="61375" y2="62000"/>
                          <a14:backgroundMark x1="61375" y1="62000" x2="76625" y2="54889"/>
                          <a14:backgroundMark x1="76625" y1="54889" x2="87375" y2="70444"/>
                          <a14:backgroundMark x1="75500" y1="54889" x2="70500" y2="48889"/>
                          <a14:backgroundMark x1="70500" y1="48889" x2="62750" y2="50889"/>
                          <a14:backgroundMark x1="62750" y1="50889" x2="50875" y2="72667"/>
                          <a14:backgroundMark x1="31375" y1="74889" x2="31625" y2="76667"/>
                          <a14:backgroundMark x1="27750" y1="76222" x2="35625" y2="78000"/>
                          <a14:backgroundMark x1="34625" y1="73333" x2="34500" y2="73333"/>
                          <a14:backgroundMark x1="34750" y1="74444" x2="39000" y2="81778"/>
                          <a14:backgroundMark x1="39875" y1="70000" x2="48750" y2="8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rcRect l="8180" r="44070" b="20431"/>
            <a:stretch/>
          </p:blipFill>
          <p:spPr>
            <a:xfrm rot="1875638">
              <a:off x="2602593" y="971374"/>
              <a:ext cx="1770494" cy="1659537"/>
            </a:xfrm>
            <a:prstGeom prst="rect">
              <a:avLst/>
            </a:prstGeom>
          </p:spPr>
        </p:pic>
      </p:grpSp>
      <p:pic>
        <p:nvPicPr>
          <p:cNvPr id="60" name="Graphic 59" descr="Ear with solid fill">
            <a:extLst>
              <a:ext uri="{FF2B5EF4-FFF2-40B4-BE49-F238E27FC236}">
                <a16:creationId xmlns:a16="http://schemas.microsoft.com/office/drawing/2014/main" id="{C30F9D79-D6EE-85CF-55B6-6D9A13721E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44907" y="1985980"/>
            <a:ext cx="914400" cy="914400"/>
          </a:xfrm>
          <a:prstGeom prst="rect">
            <a:avLst/>
          </a:prstGeom>
        </p:spPr>
      </p:pic>
      <p:pic>
        <p:nvPicPr>
          <p:cNvPr id="61" name="Graphic 60" descr="Eye outline">
            <a:extLst>
              <a:ext uri="{FF2B5EF4-FFF2-40B4-BE49-F238E27FC236}">
                <a16:creationId xmlns:a16="http://schemas.microsoft.com/office/drawing/2014/main" id="{1C67ACAC-F917-885E-D958-8957BACFEF8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93131" y="2040761"/>
            <a:ext cx="914400" cy="914400"/>
          </a:xfrm>
          <a:prstGeom prst="rect">
            <a:avLst/>
          </a:prstGeom>
        </p:spPr>
      </p:pic>
      <p:pic>
        <p:nvPicPr>
          <p:cNvPr id="62" name="Graphic 61" descr="Exclamation mark with solid fill">
            <a:extLst>
              <a:ext uri="{FF2B5EF4-FFF2-40B4-BE49-F238E27FC236}">
                <a16:creationId xmlns:a16="http://schemas.microsoft.com/office/drawing/2014/main" id="{61D7A476-CC89-2A4A-B8CB-AF0AEF8C7E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0371" y="3630083"/>
            <a:ext cx="914400" cy="914400"/>
          </a:xfrm>
          <a:prstGeom prst="rect">
            <a:avLst/>
          </a:prstGeom>
        </p:spPr>
      </p:pic>
      <p:pic>
        <p:nvPicPr>
          <p:cNvPr id="63" name="Graphic 62" descr="Head with gears with solid fill">
            <a:extLst>
              <a:ext uri="{FF2B5EF4-FFF2-40B4-BE49-F238E27FC236}">
                <a16:creationId xmlns:a16="http://schemas.microsoft.com/office/drawing/2014/main" id="{399D8464-7A0B-2BA1-58D3-8AE2D538C8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300000" y="4419642"/>
            <a:ext cx="914400" cy="914400"/>
          </a:xfrm>
          <a:prstGeom prst="rect">
            <a:avLst/>
          </a:prstGeom>
        </p:spPr>
      </p:pic>
      <p:pic>
        <p:nvPicPr>
          <p:cNvPr id="64" name="Picture 63" descr="A baby crawling on a white surface&#10;&#10;Description automatically generated with low confidence">
            <a:extLst>
              <a:ext uri="{FF2B5EF4-FFF2-40B4-BE49-F238E27FC236}">
                <a16:creationId xmlns:a16="http://schemas.microsoft.com/office/drawing/2014/main" id="{802ECFFE-FBA0-CAE2-7007-4CED4C201006}"/>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444" b="95705" l="1000" r="89957">
                        <a14:foregroundMark x1="49019" y1="9444" x2="41683" y2="25449"/>
                        <a14:foregroundMark x1="41683" y1="25449" x2="42173" y2="43601"/>
                        <a14:foregroundMark x1="42173" y1="43601" x2="45135" y2="54957"/>
                        <a14:foregroundMark x1="45135" y1="54957" x2="42350" y2="52221"/>
                        <a14:foregroundMark x1="41977" y1="53692" x2="41977" y2="53692"/>
                        <a14:foregroundMark x1="39761" y1="89644" x2="25461" y2="88673"/>
                        <a14:foregroundMark x1="25461" y1="88673" x2="23460" y2="84437"/>
                        <a14:foregroundMark x1="43821" y1="91851" x2="43095" y2="81289"/>
                        <a14:foregroundMark x1="41977" y1="93704" x2="32954" y2="95734"/>
                        <a14:foregroundMark x1="17026" y1="63342" x2="2844" y2="59076"/>
                        <a14:foregroundMark x1="2844" y1="59076" x2="3511" y2="48691"/>
                        <a14:foregroundMark x1="3511" y1="48691" x2="9592" y2="45190"/>
                        <a14:foregroundMark x1="9592" y1="45190" x2="9867" y2="45190"/>
                        <a14:foregroundMark x1="3570" y1="43689" x2="8258" y2="73875"/>
                        <a14:foregroundMark x1="4433" y1="62224" x2="1000" y2="53545"/>
                        <a14:foregroundMark x1="1000" y1="53545" x2="4570" y2="42954"/>
                        <a14:foregroundMark x1="4570" y1="42954" x2="7905" y2="4110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776226" y="5064979"/>
            <a:ext cx="2789962" cy="1860157"/>
          </a:xfrm>
          <a:prstGeom prst="rect">
            <a:avLst/>
          </a:prstGeom>
        </p:spPr>
      </p:pic>
    </p:spTree>
    <p:extLst>
      <p:ext uri="{BB962C8B-B14F-4D97-AF65-F5344CB8AC3E}">
        <p14:creationId xmlns:p14="http://schemas.microsoft.com/office/powerpoint/2010/main" val="3335442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B588E1-EADF-45EC-B07E-8F80378F62CB}"/>
              </a:ext>
            </a:extLst>
          </p:cNvPr>
          <p:cNvSpPr>
            <a:spLocks noGrp="1"/>
          </p:cNvSpPr>
          <p:nvPr>
            <p:ph type="title"/>
          </p:nvPr>
        </p:nvSpPr>
        <p:spPr>
          <a:xfrm>
            <a:off x="2311147" y="232181"/>
            <a:ext cx="7569706" cy="1288238"/>
          </a:xfrm>
        </p:spPr>
        <p:txBody>
          <a:bodyPr anchor="ctr">
            <a:normAutofit/>
          </a:bodyPr>
          <a:lstStyle/>
          <a:p>
            <a:pPr algn="ctr"/>
            <a:r>
              <a:rPr lang="en-US" sz="4100" dirty="0"/>
              <a:t>Development &amp; Affective Behavior</a:t>
            </a:r>
          </a:p>
        </p:txBody>
      </p:sp>
      <p:sp>
        <p:nvSpPr>
          <p:cNvPr id="3" name="Content Placeholder 2">
            <a:extLst>
              <a:ext uri="{FF2B5EF4-FFF2-40B4-BE49-F238E27FC236}">
                <a16:creationId xmlns:a16="http://schemas.microsoft.com/office/drawing/2014/main" id="{9F80B197-9EDD-4E89-BC65-88BC23C8F332}"/>
              </a:ext>
            </a:extLst>
          </p:cNvPr>
          <p:cNvSpPr>
            <a:spLocks noGrp="1"/>
          </p:cNvSpPr>
          <p:nvPr>
            <p:ph idx="1"/>
          </p:nvPr>
        </p:nvSpPr>
        <p:spPr>
          <a:xfrm>
            <a:off x="1603513" y="1416558"/>
            <a:ext cx="8984974" cy="4024884"/>
          </a:xfrm>
        </p:spPr>
        <p:txBody>
          <a:bodyPr anchor="t">
            <a:normAutofit/>
          </a:bodyPr>
          <a:lstStyle/>
          <a:p>
            <a:r>
              <a:rPr lang="en-US" sz="2000" dirty="0"/>
              <a:t>Children as young as 2 years use language to express emotions </a:t>
            </a:r>
            <a:r>
              <a:rPr lang="en-US" sz="2000" baseline="30000" dirty="0"/>
              <a:t>1</a:t>
            </a:r>
            <a:endParaRPr lang="en-US" sz="2000" dirty="0"/>
          </a:p>
          <a:p>
            <a:r>
              <a:rPr lang="en-US" sz="2000" dirty="0"/>
              <a:t>Children are better at recognizing others’ emotions with age </a:t>
            </a:r>
            <a:r>
              <a:rPr lang="en-US" sz="2000" baseline="30000" dirty="0"/>
              <a:t>2</a:t>
            </a:r>
            <a:r>
              <a:rPr lang="en-US" sz="2000" dirty="0"/>
              <a:t> </a:t>
            </a:r>
          </a:p>
          <a:p>
            <a:r>
              <a:rPr lang="en-US" sz="2000" dirty="0"/>
              <a:t>Emotional development is influenced by:</a:t>
            </a:r>
          </a:p>
          <a:p>
            <a:pPr lvl="1"/>
            <a:r>
              <a:rPr lang="en-US" sz="1600" dirty="0"/>
              <a:t>Family </a:t>
            </a:r>
            <a:r>
              <a:rPr lang="en-US" sz="1600" baseline="30000" dirty="0"/>
              <a:t>3</a:t>
            </a:r>
            <a:r>
              <a:rPr lang="en-US" sz="1600" dirty="0"/>
              <a:t> </a:t>
            </a:r>
          </a:p>
          <a:p>
            <a:pPr lvl="1"/>
            <a:r>
              <a:rPr lang="en-US" sz="1600" dirty="0"/>
              <a:t>Peers </a:t>
            </a:r>
            <a:r>
              <a:rPr lang="en-US" sz="1600" baseline="30000" dirty="0"/>
              <a:t>2 </a:t>
            </a:r>
          </a:p>
          <a:p>
            <a:pPr lvl="1"/>
            <a:r>
              <a:rPr lang="en-US" sz="1600" dirty="0"/>
              <a:t>Language </a:t>
            </a:r>
            <a:r>
              <a:rPr lang="en-US" sz="1600" baseline="30000" dirty="0"/>
              <a:t>4-7</a:t>
            </a:r>
            <a:r>
              <a:rPr lang="en-US" sz="1600" dirty="0"/>
              <a:t> </a:t>
            </a:r>
          </a:p>
          <a:p>
            <a:r>
              <a:rPr lang="en-US" sz="2000" dirty="0"/>
              <a:t>Development adds to nuance to representations of affective information via Differentiation Models </a:t>
            </a:r>
            <a:r>
              <a:rPr lang="en-US" sz="2000" baseline="30000" dirty="0"/>
              <a:t>5,8</a:t>
            </a:r>
            <a:endParaRPr lang="en-US" sz="1600" dirty="0"/>
          </a:p>
          <a:p>
            <a:pPr lvl="1"/>
            <a:r>
              <a:rPr lang="en-US" sz="1600" dirty="0"/>
              <a:t>Valence still holds significance, but is not as defining to emotion differentiation in adulthood </a:t>
            </a:r>
            <a:r>
              <a:rPr lang="en-US" sz="1600" baseline="30000" dirty="0"/>
              <a:t>9-11</a:t>
            </a:r>
            <a:endParaRPr lang="en-US" sz="1600" dirty="0"/>
          </a:p>
        </p:txBody>
      </p:sp>
      <p:sp>
        <p:nvSpPr>
          <p:cNvPr id="4" name="Slide Number Placeholder 3">
            <a:extLst>
              <a:ext uri="{FF2B5EF4-FFF2-40B4-BE49-F238E27FC236}">
                <a16:creationId xmlns:a16="http://schemas.microsoft.com/office/drawing/2014/main" id="{840CDA5F-C983-428E-BA61-99A961334CD2}"/>
              </a:ext>
            </a:extLst>
          </p:cNvPr>
          <p:cNvSpPr>
            <a:spLocks noGrp="1"/>
          </p:cNvSpPr>
          <p:nvPr>
            <p:ph type="sldNum" sz="quarter" idx="12"/>
          </p:nvPr>
        </p:nvSpPr>
        <p:spPr>
          <a:xfrm>
            <a:off x="11263713" y="6108192"/>
            <a:ext cx="548640" cy="548640"/>
          </a:xfrm>
          <a:prstGeom prst="ellipse">
            <a:avLst/>
          </a:prstGeom>
          <a:solidFill>
            <a:srgbClr val="808080"/>
          </a:solidFill>
        </p:spPr>
        <p:txBody>
          <a:bodyPr>
            <a:normAutofit/>
          </a:bodyPr>
          <a:lstStyle/>
          <a:p>
            <a:pPr algn="ctr">
              <a:spcAft>
                <a:spcPts val="600"/>
              </a:spcAft>
            </a:pPr>
            <a:fld id="{487BF82C-E13A-41E3-8FC7-D3379C9C34FC}" type="slidenum">
              <a:rPr lang="en-US" sz="1500">
                <a:solidFill>
                  <a:srgbClr val="FFFFFF"/>
                </a:solidFill>
              </a:rPr>
              <a:pPr algn="ctr">
                <a:spcAft>
                  <a:spcPts val="600"/>
                </a:spcAft>
              </a:pPr>
              <a:t>26</a:t>
            </a:fld>
            <a:endParaRPr lang="en-US" sz="1500" dirty="0">
              <a:solidFill>
                <a:srgbClr val="FFFFFF"/>
              </a:solidFill>
            </a:endParaRPr>
          </a:p>
        </p:txBody>
      </p:sp>
      <p:sp>
        <p:nvSpPr>
          <p:cNvPr id="5" name="TextBox 4">
            <a:extLst>
              <a:ext uri="{FF2B5EF4-FFF2-40B4-BE49-F238E27FC236}">
                <a16:creationId xmlns:a16="http://schemas.microsoft.com/office/drawing/2014/main" id="{502E3044-CBB2-4E07-B6D6-FC3CA9887AD0}"/>
              </a:ext>
            </a:extLst>
          </p:cNvPr>
          <p:cNvSpPr txBox="1"/>
          <p:nvPr/>
        </p:nvSpPr>
        <p:spPr>
          <a:xfrm>
            <a:off x="-22974" y="5384917"/>
            <a:ext cx="1662635" cy="1446550"/>
          </a:xfrm>
          <a:prstGeom prst="rect">
            <a:avLst/>
          </a:prstGeom>
          <a:noFill/>
        </p:spPr>
        <p:txBody>
          <a:bodyPr wrap="none" rtlCol="0">
            <a:spAutoFit/>
          </a:bodyPr>
          <a:lstStyle/>
          <a:p>
            <a:r>
              <a:rPr lang="en-US" sz="800" dirty="0"/>
              <a:t>1 Wellman et al., 1995</a:t>
            </a:r>
          </a:p>
          <a:p>
            <a:r>
              <a:rPr lang="en-US" sz="800" dirty="0"/>
              <a:t>2 Fabes et al., 1991</a:t>
            </a:r>
          </a:p>
          <a:p>
            <a:r>
              <a:rPr lang="en-US" sz="800" dirty="0"/>
              <a:t>3 Dunn et al., 1991</a:t>
            </a:r>
          </a:p>
          <a:p>
            <a:r>
              <a:rPr lang="en-US" sz="800" dirty="0"/>
              <a:t>4 de Rosnay and Harris, 2002 </a:t>
            </a:r>
          </a:p>
          <a:p>
            <a:r>
              <a:rPr lang="en-US" sz="800" dirty="0"/>
              <a:t>5 Pons et al., 2003</a:t>
            </a:r>
          </a:p>
          <a:p>
            <a:r>
              <a:rPr lang="en-US" sz="800" dirty="0"/>
              <a:t>6 Nook et al., 2017</a:t>
            </a:r>
          </a:p>
          <a:p>
            <a:r>
              <a:rPr lang="en-US" sz="800" dirty="0"/>
              <a:t>7 Hoemann et al., 2019</a:t>
            </a:r>
          </a:p>
          <a:p>
            <a:r>
              <a:rPr lang="en-US" sz="800" dirty="0"/>
              <a:t>8 Widen &amp; Russel, 2003</a:t>
            </a:r>
          </a:p>
          <a:p>
            <a:r>
              <a:rPr lang="en-US" sz="800" dirty="0"/>
              <a:t>9 Ansfield, 2007</a:t>
            </a:r>
          </a:p>
          <a:p>
            <a:r>
              <a:rPr lang="en-US" sz="800" dirty="0"/>
              <a:t>10 Krumhuber and Manstead, 2009</a:t>
            </a:r>
          </a:p>
          <a:p>
            <a:r>
              <a:rPr lang="en-US" sz="800" dirty="0"/>
              <a:t>11 Szczurek et al., 2012</a:t>
            </a:r>
          </a:p>
        </p:txBody>
      </p:sp>
      <p:pic>
        <p:nvPicPr>
          <p:cNvPr id="7" name="Picture 6" descr="A picture containing person, grass, outdoor, little&#10;&#10;Description automatically generated">
            <a:extLst>
              <a:ext uri="{FF2B5EF4-FFF2-40B4-BE49-F238E27FC236}">
                <a16:creationId xmlns:a16="http://schemas.microsoft.com/office/drawing/2014/main" id="{0CDB76E3-6343-4483-BC0E-738725A95FFC}"/>
              </a:ext>
            </a:extLst>
          </p:cNvPr>
          <p:cNvPicPr>
            <a:picLocks noChangeAspect="1"/>
          </p:cNvPicPr>
          <p:nvPr/>
        </p:nvPicPr>
        <p:blipFill>
          <a:blip r:embed="rId3" cstate="hq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77219" y="4787088"/>
            <a:ext cx="2837562" cy="1893699"/>
          </a:xfrm>
          <a:prstGeom prst="rect">
            <a:avLst/>
          </a:prstGeom>
        </p:spPr>
      </p:pic>
    </p:spTree>
    <p:extLst>
      <p:ext uri="{BB962C8B-B14F-4D97-AF65-F5344CB8AC3E}">
        <p14:creationId xmlns:p14="http://schemas.microsoft.com/office/powerpoint/2010/main" val="80850564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9FAF1-F935-4E8D-B321-4D94A222229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27</a:t>
            </a:fld>
            <a:endParaRPr lang="en-US" dirty="0">
              <a:solidFill>
                <a:schemeClr val="bg1"/>
              </a:solidFill>
            </a:endParaRPr>
          </a:p>
        </p:txBody>
      </p:sp>
      <p:grpSp>
        <p:nvGrpSpPr>
          <p:cNvPr id="21" name="Group 20">
            <a:extLst>
              <a:ext uri="{FF2B5EF4-FFF2-40B4-BE49-F238E27FC236}">
                <a16:creationId xmlns:a16="http://schemas.microsoft.com/office/drawing/2014/main" id="{1D31009A-0494-4029-A8B7-48D604E98BA7}"/>
              </a:ext>
            </a:extLst>
          </p:cNvPr>
          <p:cNvGrpSpPr/>
          <p:nvPr/>
        </p:nvGrpSpPr>
        <p:grpSpPr>
          <a:xfrm>
            <a:off x="8442500" y="1387842"/>
            <a:ext cx="1432464" cy="4612877"/>
            <a:chOff x="8442500" y="1387842"/>
            <a:chExt cx="1432464" cy="4612877"/>
          </a:xfrm>
        </p:grpSpPr>
        <p:grpSp>
          <p:nvGrpSpPr>
            <p:cNvPr id="22" name="Group 21">
              <a:extLst>
                <a:ext uri="{FF2B5EF4-FFF2-40B4-BE49-F238E27FC236}">
                  <a16:creationId xmlns:a16="http://schemas.microsoft.com/office/drawing/2014/main" id="{0DFB7C63-93AC-478D-AF1C-93CDD2704C4E}"/>
                </a:ext>
              </a:extLst>
            </p:cNvPr>
            <p:cNvGrpSpPr/>
            <p:nvPr/>
          </p:nvGrpSpPr>
          <p:grpSpPr>
            <a:xfrm>
              <a:off x="8452315" y="1387842"/>
              <a:ext cx="1422649" cy="4612877"/>
              <a:chOff x="8432667" y="1885218"/>
              <a:chExt cx="1422649" cy="4612877"/>
            </a:xfrm>
          </p:grpSpPr>
          <p:sp>
            <p:nvSpPr>
              <p:cNvPr id="29" name="Rectangle: Rounded Corners 28">
                <a:extLst>
                  <a:ext uri="{FF2B5EF4-FFF2-40B4-BE49-F238E27FC236}">
                    <a16:creationId xmlns:a16="http://schemas.microsoft.com/office/drawing/2014/main" id="{9B2F11BA-016B-4801-AB78-92C085323D00}"/>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30" name="Rectangle: Rounded Corners 29">
                <a:extLst>
                  <a:ext uri="{FF2B5EF4-FFF2-40B4-BE49-F238E27FC236}">
                    <a16:creationId xmlns:a16="http://schemas.microsoft.com/office/drawing/2014/main" id="{E4F6E6EF-33DF-487C-BCAE-5EA8A9DF6434}"/>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Representation</a:t>
                </a:r>
              </a:p>
            </p:txBody>
          </p:sp>
          <p:sp>
            <p:nvSpPr>
              <p:cNvPr id="31" name="Rectangle: Rounded Corners 30">
                <a:extLst>
                  <a:ext uri="{FF2B5EF4-FFF2-40B4-BE49-F238E27FC236}">
                    <a16:creationId xmlns:a16="http://schemas.microsoft.com/office/drawing/2014/main" id="{E9592C98-172D-4A2F-9F78-49017EFBAC0E}"/>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Decision</a:t>
                </a:r>
              </a:p>
            </p:txBody>
          </p:sp>
          <p:sp>
            <p:nvSpPr>
              <p:cNvPr id="32" name="Rectangle: Rounded Corners 31">
                <a:extLst>
                  <a:ext uri="{FF2B5EF4-FFF2-40B4-BE49-F238E27FC236}">
                    <a16:creationId xmlns:a16="http://schemas.microsoft.com/office/drawing/2014/main" id="{73A0891F-73DF-4CEA-8DBC-4C0A1C7E7A64}"/>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3" name="Rectangle: Rounded Corners 32">
                <a:extLst>
                  <a:ext uri="{FF2B5EF4-FFF2-40B4-BE49-F238E27FC236}">
                    <a16:creationId xmlns:a16="http://schemas.microsoft.com/office/drawing/2014/main" id="{18C93AC7-FA0D-4407-9891-E0D0A232C109}"/>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4" name="Straight Arrow Connector 33">
                <a:extLst>
                  <a:ext uri="{FF2B5EF4-FFF2-40B4-BE49-F238E27FC236}">
                    <a16:creationId xmlns:a16="http://schemas.microsoft.com/office/drawing/2014/main" id="{C45239FE-C8A8-4B54-8FC7-9875F1FD3638}"/>
                  </a:ext>
                </a:extLst>
              </p:cNvPr>
              <p:cNvCxnSpPr>
                <a:cxnSpLocks/>
                <a:endCxn id="30"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7AD244E-7A2E-41C5-8620-0921EAC24F8D}"/>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DB4D71-7181-4695-8751-0F4CA933E8B1}"/>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3D9CCFF-9965-4EB9-A244-7DCE974CD920}"/>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0C5ABF6E-6C76-4BF8-8CEB-FD03CD269AB9}"/>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28" name="Straight Arrow Connector 27">
              <a:extLst>
                <a:ext uri="{FF2B5EF4-FFF2-40B4-BE49-F238E27FC236}">
                  <a16:creationId xmlns:a16="http://schemas.microsoft.com/office/drawing/2014/main" id="{715A7B8E-A6FC-433B-9662-B58B1A0F2AF1}"/>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64069064-B158-4306-9242-7784A02B69A2}"/>
              </a:ext>
            </a:extLst>
          </p:cNvPr>
          <p:cNvSpPr txBox="1"/>
          <p:nvPr/>
        </p:nvSpPr>
        <p:spPr>
          <a:xfrm>
            <a:off x="6307680" y="1477496"/>
            <a:ext cx="2049344" cy="369332"/>
          </a:xfrm>
          <a:prstGeom prst="rect">
            <a:avLst/>
          </a:prstGeom>
          <a:noFill/>
        </p:spPr>
        <p:txBody>
          <a:bodyPr wrap="none" rtlCol="0">
            <a:spAutoFit/>
          </a:bodyPr>
          <a:lstStyle/>
          <a:p>
            <a:r>
              <a:rPr lang="en-US" i="1" dirty="0"/>
              <a:t>Something happens</a:t>
            </a:r>
          </a:p>
        </p:txBody>
      </p:sp>
      <p:sp>
        <p:nvSpPr>
          <p:cNvPr id="41" name="TextBox 40">
            <a:extLst>
              <a:ext uri="{FF2B5EF4-FFF2-40B4-BE49-F238E27FC236}">
                <a16:creationId xmlns:a16="http://schemas.microsoft.com/office/drawing/2014/main" id="{544A4B0A-868C-48A4-A689-D61ADEAB5091}"/>
              </a:ext>
            </a:extLst>
          </p:cNvPr>
          <p:cNvSpPr txBox="1"/>
          <p:nvPr/>
        </p:nvSpPr>
        <p:spPr>
          <a:xfrm>
            <a:off x="6262789" y="2313295"/>
            <a:ext cx="2145652" cy="369332"/>
          </a:xfrm>
          <a:prstGeom prst="rect">
            <a:avLst/>
          </a:prstGeom>
          <a:noFill/>
        </p:spPr>
        <p:txBody>
          <a:bodyPr wrap="none" rtlCol="0">
            <a:spAutoFit/>
          </a:bodyPr>
          <a:lstStyle/>
          <a:p>
            <a:r>
              <a:rPr lang="en-US" i="1" dirty="0"/>
              <a:t>We notice it happens</a:t>
            </a:r>
          </a:p>
        </p:txBody>
      </p:sp>
      <p:sp>
        <p:nvSpPr>
          <p:cNvPr id="42" name="TextBox 41">
            <a:extLst>
              <a:ext uri="{FF2B5EF4-FFF2-40B4-BE49-F238E27FC236}">
                <a16:creationId xmlns:a16="http://schemas.microsoft.com/office/drawing/2014/main" id="{5E8EA3C7-63E4-4052-95A7-8CB0193AF477}"/>
              </a:ext>
            </a:extLst>
          </p:cNvPr>
          <p:cNvSpPr txBox="1"/>
          <p:nvPr/>
        </p:nvSpPr>
        <p:spPr>
          <a:xfrm>
            <a:off x="6211892" y="2968446"/>
            <a:ext cx="2282997" cy="646331"/>
          </a:xfrm>
          <a:prstGeom prst="rect">
            <a:avLst/>
          </a:prstGeom>
          <a:noFill/>
        </p:spPr>
        <p:txBody>
          <a:bodyPr wrap="none" rtlCol="0">
            <a:spAutoFit/>
          </a:bodyPr>
          <a:lstStyle/>
          <a:p>
            <a:pPr algn="ctr"/>
            <a:r>
              <a:rPr lang="en-US" i="1" dirty="0"/>
              <a:t>We process the event, </a:t>
            </a:r>
            <a:br>
              <a:rPr lang="en-US" i="1" dirty="0"/>
            </a:br>
            <a:r>
              <a:rPr lang="en-US" i="1" dirty="0"/>
              <a:t>identify relevant info</a:t>
            </a:r>
          </a:p>
        </p:txBody>
      </p:sp>
      <p:sp>
        <p:nvSpPr>
          <p:cNvPr id="43" name="TextBox 42">
            <a:extLst>
              <a:ext uri="{FF2B5EF4-FFF2-40B4-BE49-F238E27FC236}">
                <a16:creationId xmlns:a16="http://schemas.microsoft.com/office/drawing/2014/main" id="{B96FF22E-315F-4F2D-9B73-4353802C2D87}"/>
              </a:ext>
            </a:extLst>
          </p:cNvPr>
          <p:cNvSpPr txBox="1"/>
          <p:nvPr/>
        </p:nvSpPr>
        <p:spPr>
          <a:xfrm>
            <a:off x="6445957" y="3805785"/>
            <a:ext cx="1782091" cy="646331"/>
          </a:xfrm>
          <a:prstGeom prst="rect">
            <a:avLst/>
          </a:prstGeom>
          <a:noFill/>
        </p:spPr>
        <p:txBody>
          <a:bodyPr wrap="none" rtlCol="0">
            <a:spAutoFit/>
          </a:bodyPr>
          <a:lstStyle/>
          <a:p>
            <a:pPr algn="ctr"/>
            <a:r>
              <a:rPr lang="en-US" i="1" dirty="0"/>
              <a:t>We evaluate </a:t>
            </a:r>
            <a:br>
              <a:rPr lang="en-US" i="1" dirty="0"/>
            </a:br>
            <a:r>
              <a:rPr lang="en-US" i="1" dirty="0"/>
              <a:t>our circumstance</a:t>
            </a:r>
          </a:p>
        </p:txBody>
      </p:sp>
      <p:sp>
        <p:nvSpPr>
          <p:cNvPr id="45" name="TextBox 44">
            <a:extLst>
              <a:ext uri="{FF2B5EF4-FFF2-40B4-BE49-F238E27FC236}">
                <a16:creationId xmlns:a16="http://schemas.microsoft.com/office/drawing/2014/main" id="{BD809EBA-031A-4113-A7B8-749D50C3C7EB}"/>
              </a:ext>
            </a:extLst>
          </p:cNvPr>
          <p:cNvSpPr txBox="1"/>
          <p:nvPr/>
        </p:nvSpPr>
        <p:spPr>
          <a:xfrm>
            <a:off x="6412390" y="5403233"/>
            <a:ext cx="1839927" cy="646331"/>
          </a:xfrm>
          <a:prstGeom prst="rect">
            <a:avLst/>
          </a:prstGeom>
          <a:noFill/>
        </p:spPr>
        <p:txBody>
          <a:bodyPr wrap="none" rtlCol="0">
            <a:spAutoFit/>
          </a:bodyPr>
          <a:lstStyle/>
          <a:p>
            <a:pPr algn="ctr"/>
            <a:r>
              <a:rPr lang="en-US" i="1" dirty="0"/>
              <a:t>We take </a:t>
            </a:r>
            <a:br>
              <a:rPr lang="en-US" i="1" dirty="0"/>
            </a:br>
            <a:r>
              <a:rPr lang="en-US" i="1" dirty="0"/>
              <a:t>observable action</a:t>
            </a:r>
          </a:p>
        </p:txBody>
      </p:sp>
      <p:sp>
        <p:nvSpPr>
          <p:cNvPr id="46" name="TextBox 45">
            <a:extLst>
              <a:ext uri="{FF2B5EF4-FFF2-40B4-BE49-F238E27FC236}">
                <a16:creationId xmlns:a16="http://schemas.microsoft.com/office/drawing/2014/main" id="{8D35E9DE-20A0-A419-0718-2319CFDDCF8B}"/>
              </a:ext>
            </a:extLst>
          </p:cNvPr>
          <p:cNvSpPr txBox="1"/>
          <p:nvPr/>
        </p:nvSpPr>
        <p:spPr>
          <a:xfrm>
            <a:off x="6753517" y="4613674"/>
            <a:ext cx="1199751" cy="646331"/>
          </a:xfrm>
          <a:prstGeom prst="rect">
            <a:avLst/>
          </a:prstGeom>
          <a:noFill/>
        </p:spPr>
        <p:txBody>
          <a:bodyPr wrap="none" rtlCol="0">
            <a:spAutoFit/>
          </a:bodyPr>
          <a:lstStyle/>
          <a:p>
            <a:pPr algn="ctr"/>
            <a:r>
              <a:rPr lang="en-US" i="1" dirty="0"/>
              <a:t>We plan </a:t>
            </a:r>
            <a:br>
              <a:rPr lang="en-US" i="1" dirty="0"/>
            </a:br>
            <a:r>
              <a:rPr lang="en-US" i="1" dirty="0"/>
              <a:t>what to do</a:t>
            </a:r>
          </a:p>
        </p:txBody>
      </p:sp>
      <p:sp>
        <p:nvSpPr>
          <p:cNvPr id="47" name="Title 1">
            <a:extLst>
              <a:ext uri="{FF2B5EF4-FFF2-40B4-BE49-F238E27FC236}">
                <a16:creationId xmlns:a16="http://schemas.microsoft.com/office/drawing/2014/main" id="{163A22C9-01AA-83B0-3CF8-5FF5C6B589B6}"/>
              </a:ext>
            </a:extLst>
          </p:cNvPr>
          <p:cNvSpPr>
            <a:spLocks noGrp="1"/>
          </p:cNvSpPr>
          <p:nvPr>
            <p:ph type="title"/>
          </p:nvPr>
        </p:nvSpPr>
        <p:spPr>
          <a:xfrm>
            <a:off x="340359" y="243840"/>
            <a:ext cx="7494735" cy="1461778"/>
          </a:xfrm>
        </p:spPr>
        <p:txBody>
          <a:bodyPr>
            <a:normAutofit/>
          </a:bodyPr>
          <a:lstStyle/>
          <a:p>
            <a:r>
              <a:rPr lang="en-US" sz="4000" dirty="0"/>
              <a:t>Affective Decision-Making Pipeline</a:t>
            </a:r>
          </a:p>
        </p:txBody>
      </p:sp>
      <p:pic>
        <p:nvPicPr>
          <p:cNvPr id="54" name="Graphic 53" descr="Exclamation mark with solid fill">
            <a:extLst>
              <a:ext uri="{FF2B5EF4-FFF2-40B4-BE49-F238E27FC236}">
                <a16:creationId xmlns:a16="http://schemas.microsoft.com/office/drawing/2014/main" id="{CC1D2C6E-C6FF-EBC4-1078-64900F6A8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0371" y="3630083"/>
            <a:ext cx="914400" cy="914400"/>
          </a:xfrm>
          <a:prstGeom prst="rect">
            <a:avLst/>
          </a:prstGeom>
        </p:spPr>
      </p:pic>
      <p:pic>
        <p:nvPicPr>
          <p:cNvPr id="56" name="Graphic 55" descr="Puzzle pieces with solid fill">
            <a:extLst>
              <a:ext uri="{FF2B5EF4-FFF2-40B4-BE49-F238E27FC236}">
                <a16:creationId xmlns:a16="http://schemas.microsoft.com/office/drawing/2014/main" id="{2E512A4B-0C59-58BF-A9F3-858901E510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8830" y="2655872"/>
            <a:ext cx="1084326" cy="1084326"/>
          </a:xfrm>
          <a:prstGeom prst="rect">
            <a:avLst/>
          </a:prstGeom>
        </p:spPr>
      </p:pic>
      <p:grpSp>
        <p:nvGrpSpPr>
          <p:cNvPr id="57" name="Group 56">
            <a:extLst>
              <a:ext uri="{FF2B5EF4-FFF2-40B4-BE49-F238E27FC236}">
                <a16:creationId xmlns:a16="http://schemas.microsoft.com/office/drawing/2014/main" id="{F1C93EA0-05A9-1D80-BF6A-C31570ACB984}"/>
              </a:ext>
            </a:extLst>
          </p:cNvPr>
          <p:cNvGrpSpPr/>
          <p:nvPr/>
        </p:nvGrpSpPr>
        <p:grpSpPr>
          <a:xfrm>
            <a:off x="10139" y="1183293"/>
            <a:ext cx="1501161" cy="1979008"/>
            <a:chOff x="149777" y="971374"/>
            <a:chExt cx="4231724" cy="5254165"/>
          </a:xfrm>
        </p:grpSpPr>
        <p:pic>
          <p:nvPicPr>
            <p:cNvPr id="58" name="Picture 57" descr="A person running on a track&#10;&#10;Description automatically generated">
              <a:extLst>
                <a:ext uri="{FF2B5EF4-FFF2-40B4-BE49-F238E27FC236}">
                  <a16:creationId xmlns:a16="http://schemas.microsoft.com/office/drawing/2014/main" id="{ABDDD468-69BF-FF3F-4315-22C80373202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873" b="92038" l="10000" r="90000">
                          <a14:foregroundMark x1="49750" y1="11306" x2="31833" y2="67675"/>
                          <a14:foregroundMark x1="31833" y1="67675" x2="17917" y2="86943"/>
                          <a14:foregroundMark x1="48333" y1="60669" x2="43167" y2="85987"/>
                          <a14:foregroundMark x1="43167" y1="85987" x2="45000" y2="86465"/>
                          <a14:foregroundMark x1="45250" y1="87580" x2="46333" y2="92038"/>
                          <a14:backgroundMark x1="34667" y1="14968" x2="29750" y2="17516"/>
                          <a14:backgroundMark x1="29750" y1="17516" x2="25583" y2="30892"/>
                          <a14:backgroundMark x1="25583" y1="30892" x2="26500" y2="42994"/>
                          <a14:backgroundMark x1="26500" y1="42994" x2="31750" y2="42197"/>
                          <a14:backgroundMark x1="31750" y1="42197" x2="34167" y2="32962"/>
                          <a14:backgroundMark x1="34167" y1="32962" x2="27917" y2="55096"/>
                          <a14:backgroundMark x1="27917" y1="55096" x2="28083" y2="65287"/>
                          <a14:backgroundMark x1="28083" y1="65287" x2="19750" y2="66879"/>
                          <a14:backgroundMark x1="19750" y1="66879" x2="16000" y2="46497"/>
                          <a14:backgroundMark x1="16000" y1="46497" x2="17083" y2="14331"/>
                          <a14:backgroundMark x1="41417" y1="65764" x2="37917" y2="77389"/>
                          <a14:backgroundMark x1="46083" y1="45541" x2="52000" y2="50318"/>
                          <a14:backgroundMark x1="52000" y1="50318" x2="67750" y2="76911"/>
                          <a14:backgroundMark x1="67750" y1="76911" x2="73250" y2="63694"/>
                          <a14:backgroundMark x1="73250" y1="63694" x2="70000" y2="51115"/>
                          <a14:backgroundMark x1="70000" y1="51115" x2="62333" y2="34236"/>
                          <a14:backgroundMark x1="62333" y1="34236" x2="60417" y2="25318"/>
                          <a14:backgroundMark x1="60417" y1="25318" x2="72750" y2="24204"/>
                          <a14:backgroundMark x1="72750" y1="24204" x2="81417" y2="39968"/>
                          <a14:backgroundMark x1="81417" y1="39968" x2="85500" y2="76592"/>
                          <a14:backgroundMark x1="85500" y1="76592" x2="88417" y2="76274"/>
                          <a14:backgroundMark x1="79250" y1="22134" x2="67667" y2="17834"/>
                          <a14:backgroundMark x1="67667" y1="17834" x2="55917" y2="21497"/>
                          <a14:backgroundMark x1="52333" y1="31688" x2="54000" y2="25318"/>
                          <a14:backgroundMark x1="39083" y1="24682" x2="36417" y2="26592"/>
                          <a14:backgroundMark x1="45667" y1="15446" x2="38250" y2="10032"/>
                          <a14:backgroundMark x1="49750" y1="54299" x2="55083" y2="55096"/>
                          <a14:backgroundMark x1="48583" y1="53025" x2="48583" y2="5302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rcRect l="14627" r="40275"/>
            <a:stretch/>
          </p:blipFill>
          <p:spPr>
            <a:xfrm>
              <a:off x="149777" y="1314886"/>
              <a:ext cx="4231724" cy="4910653"/>
            </a:xfrm>
            <a:prstGeom prst="rect">
              <a:avLst/>
            </a:prstGeom>
          </p:spPr>
        </p:pic>
        <p:pic>
          <p:nvPicPr>
            <p:cNvPr id="59" name="Picture 58" descr="A picture containing grass, person, tree, outdoor&#10;&#10;Description automatically generated">
              <a:extLst>
                <a:ext uri="{FF2B5EF4-FFF2-40B4-BE49-F238E27FC236}">
                  <a16:creationId xmlns:a16="http://schemas.microsoft.com/office/drawing/2014/main" id="{1EE836E5-C7AE-0168-F289-CA1D6919FA0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20000" y1="64444" x2="18125" y2="55556"/>
                          <a14:foregroundMark x1="18125" y1="55556" x2="19000" y2="36000"/>
                          <a14:foregroundMark x1="19000" y1="36000" x2="25000" y2="24889"/>
                          <a14:foregroundMark x1="25000" y1="24889" x2="31750" y2="20444"/>
                          <a14:foregroundMark x1="31750" y1="20444" x2="37625" y2="19778"/>
                          <a14:foregroundMark x1="37625" y1="19778" x2="45875" y2="22667"/>
                          <a14:foregroundMark x1="45875" y1="22667" x2="50375" y2="30667"/>
                          <a14:foregroundMark x1="50375" y1="30667" x2="51750" y2="39111"/>
                          <a14:foregroundMark x1="51750" y1="39111" x2="44875" y2="32222"/>
                          <a14:foregroundMark x1="44875" y1="32222" x2="41625" y2="37111"/>
                          <a14:foregroundMark x1="15625" y1="34222" x2="30375" y2="11778"/>
                          <a14:foregroundMark x1="21000" y1="18667" x2="17625" y2="25778"/>
                          <a14:foregroundMark x1="17625" y1="25778" x2="12875" y2="43556"/>
                          <a14:foregroundMark x1="12875" y1="43556" x2="16625" y2="61778"/>
                          <a14:foregroundMark x1="48875" y1="23111" x2="33125" y2="12000"/>
                          <a14:foregroundMark x1="33125" y1="12000" x2="34625" y2="10000"/>
                          <a14:foregroundMark x1="50375" y1="49556" x2="48500" y2="31333"/>
                          <a14:foregroundMark x1="54125" y1="41333" x2="51125" y2="50000"/>
                          <a14:foregroundMark x1="51125" y1="50000" x2="50875" y2="52444"/>
                          <a14:foregroundMark x1="50250" y1="53778" x2="49625" y2="54444"/>
                          <a14:foregroundMark x1="49250" y1="56222" x2="49250" y2="56222"/>
                          <a14:backgroundMark x1="32750" y1="75778" x2="28375" y2="80667"/>
                          <a14:backgroundMark x1="28375" y1="80667" x2="27750" y2="82000"/>
                          <a14:backgroundMark x1="36125" y1="84667" x2="58875" y2="78889"/>
                          <a14:backgroundMark x1="58875" y1="78889" x2="68375" y2="67111"/>
                          <a14:backgroundMark x1="58125" y1="68667" x2="61375" y2="62000"/>
                          <a14:backgroundMark x1="61375" y1="62000" x2="76625" y2="54889"/>
                          <a14:backgroundMark x1="76625" y1="54889" x2="87375" y2="70444"/>
                          <a14:backgroundMark x1="75500" y1="54889" x2="70500" y2="48889"/>
                          <a14:backgroundMark x1="70500" y1="48889" x2="62750" y2="50889"/>
                          <a14:backgroundMark x1="62750" y1="50889" x2="50875" y2="72667"/>
                          <a14:backgroundMark x1="31375" y1="74889" x2="31625" y2="76667"/>
                          <a14:backgroundMark x1="27750" y1="76222" x2="35625" y2="78000"/>
                          <a14:backgroundMark x1="34625" y1="73333" x2="34500" y2="73333"/>
                          <a14:backgroundMark x1="34750" y1="74444" x2="39000" y2="81778"/>
                          <a14:backgroundMark x1="39875" y1="70000" x2="48750" y2="813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rcRect l="8180" r="44070" b="20431"/>
            <a:stretch/>
          </p:blipFill>
          <p:spPr>
            <a:xfrm rot="1875638">
              <a:off x="2602593" y="971374"/>
              <a:ext cx="1770494" cy="1659537"/>
            </a:xfrm>
            <a:prstGeom prst="rect">
              <a:avLst/>
            </a:prstGeom>
          </p:spPr>
        </p:pic>
      </p:grpSp>
      <p:pic>
        <p:nvPicPr>
          <p:cNvPr id="60" name="Graphic 59" descr="Ear with solid fill">
            <a:extLst>
              <a:ext uri="{FF2B5EF4-FFF2-40B4-BE49-F238E27FC236}">
                <a16:creationId xmlns:a16="http://schemas.microsoft.com/office/drawing/2014/main" id="{C30F9D79-D6EE-85CF-55B6-6D9A13721E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44907" y="1985980"/>
            <a:ext cx="914400" cy="914400"/>
          </a:xfrm>
          <a:prstGeom prst="rect">
            <a:avLst/>
          </a:prstGeom>
        </p:spPr>
      </p:pic>
      <p:pic>
        <p:nvPicPr>
          <p:cNvPr id="61" name="Graphic 60" descr="Eye outline">
            <a:extLst>
              <a:ext uri="{FF2B5EF4-FFF2-40B4-BE49-F238E27FC236}">
                <a16:creationId xmlns:a16="http://schemas.microsoft.com/office/drawing/2014/main" id="{1C67ACAC-F917-885E-D958-8957BACFEF8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93131" y="2040761"/>
            <a:ext cx="914400" cy="914400"/>
          </a:xfrm>
          <a:prstGeom prst="rect">
            <a:avLst/>
          </a:prstGeom>
        </p:spPr>
      </p:pic>
      <p:pic>
        <p:nvPicPr>
          <p:cNvPr id="62" name="Graphic 61" descr="Exclamation mark with solid fill">
            <a:extLst>
              <a:ext uri="{FF2B5EF4-FFF2-40B4-BE49-F238E27FC236}">
                <a16:creationId xmlns:a16="http://schemas.microsoft.com/office/drawing/2014/main" id="{61D7A476-CC89-2A4A-B8CB-AF0AEF8C7E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0371" y="3630083"/>
            <a:ext cx="914400" cy="914400"/>
          </a:xfrm>
          <a:prstGeom prst="rect">
            <a:avLst/>
          </a:prstGeom>
        </p:spPr>
      </p:pic>
      <p:pic>
        <p:nvPicPr>
          <p:cNvPr id="63" name="Graphic 62" descr="Head with gears with solid fill">
            <a:extLst>
              <a:ext uri="{FF2B5EF4-FFF2-40B4-BE49-F238E27FC236}">
                <a16:creationId xmlns:a16="http://schemas.microsoft.com/office/drawing/2014/main" id="{399D8464-7A0B-2BA1-58D3-8AE2D538C8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300000" y="4419642"/>
            <a:ext cx="914400" cy="914400"/>
          </a:xfrm>
          <a:prstGeom prst="rect">
            <a:avLst/>
          </a:prstGeom>
        </p:spPr>
      </p:pic>
      <p:pic>
        <p:nvPicPr>
          <p:cNvPr id="64" name="Picture 63" descr="A baby crawling on a white surface&#10;&#10;Description automatically generated with low confidence">
            <a:extLst>
              <a:ext uri="{FF2B5EF4-FFF2-40B4-BE49-F238E27FC236}">
                <a16:creationId xmlns:a16="http://schemas.microsoft.com/office/drawing/2014/main" id="{802ECFFE-FBA0-CAE2-7007-4CED4C201006}"/>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444" b="95705" l="1000" r="89957">
                        <a14:foregroundMark x1="49019" y1="9444" x2="41683" y2="25449"/>
                        <a14:foregroundMark x1="41683" y1="25449" x2="42173" y2="43601"/>
                        <a14:foregroundMark x1="42173" y1="43601" x2="45135" y2="54957"/>
                        <a14:foregroundMark x1="45135" y1="54957" x2="42350" y2="52221"/>
                        <a14:foregroundMark x1="41977" y1="53692" x2="41977" y2="53692"/>
                        <a14:foregroundMark x1="39761" y1="89644" x2="25461" y2="88673"/>
                        <a14:foregroundMark x1="25461" y1="88673" x2="23460" y2="84437"/>
                        <a14:foregroundMark x1="43821" y1="91851" x2="43095" y2="81289"/>
                        <a14:foregroundMark x1="41977" y1="93704" x2="32954" y2="95734"/>
                        <a14:foregroundMark x1="17026" y1="63342" x2="2844" y2="59076"/>
                        <a14:foregroundMark x1="2844" y1="59076" x2="3511" y2="48691"/>
                        <a14:foregroundMark x1="3511" y1="48691" x2="9592" y2="45190"/>
                        <a14:foregroundMark x1="9592" y1="45190" x2="9867" y2="45190"/>
                        <a14:foregroundMark x1="3570" y1="43689" x2="8258" y2="73875"/>
                        <a14:foregroundMark x1="4433" y1="62224" x2="1000" y2="53545"/>
                        <a14:foregroundMark x1="1000" y1="53545" x2="4570" y2="42954"/>
                        <a14:foregroundMark x1="4570" y1="42954" x2="7905" y2="4110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776226" y="5064979"/>
            <a:ext cx="2789962" cy="1860157"/>
          </a:xfrm>
          <a:prstGeom prst="rect">
            <a:avLst/>
          </a:prstGeom>
        </p:spPr>
      </p:pic>
    </p:spTree>
    <p:extLst>
      <p:ext uri="{BB962C8B-B14F-4D97-AF65-F5344CB8AC3E}">
        <p14:creationId xmlns:p14="http://schemas.microsoft.com/office/powerpoint/2010/main" val="2767800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C3BA5F-D86F-4953-94C4-99A924898116}"/>
              </a:ext>
            </a:extLst>
          </p:cNvPr>
          <p:cNvSpPr>
            <a:spLocks noGrp="1"/>
          </p:cNvSpPr>
          <p:nvPr>
            <p:ph idx="1"/>
          </p:nvPr>
        </p:nvSpPr>
        <p:spPr>
          <a:xfrm>
            <a:off x="3581401" y="4160173"/>
            <a:ext cx="5018104" cy="2561302"/>
          </a:xfrm>
        </p:spPr>
        <p:txBody>
          <a:bodyPr>
            <a:normAutofit/>
          </a:bodyPr>
          <a:lstStyle/>
          <a:p>
            <a:pPr marL="0" indent="0" algn="ctr">
              <a:buNone/>
            </a:pPr>
            <a:r>
              <a:rPr lang="en-US" sz="3200" dirty="0">
                <a:solidFill>
                  <a:schemeClr val="tx1">
                    <a:lumMod val="85000"/>
                    <a:lumOff val="15000"/>
                  </a:schemeClr>
                </a:solidFill>
              </a:rPr>
              <a:t>How similarly do children and adults represent the same affective information?  </a:t>
            </a:r>
          </a:p>
          <a:p>
            <a:pPr marL="0" indent="0">
              <a:buNone/>
            </a:pPr>
            <a:endParaRPr lang="en-US" sz="2000" dirty="0">
              <a:solidFill>
                <a:schemeClr val="tx1">
                  <a:lumMod val="85000"/>
                  <a:lumOff val="15000"/>
                </a:schemeClr>
              </a:solidFill>
            </a:endParaRPr>
          </a:p>
        </p:txBody>
      </p:sp>
      <p:pic>
        <p:nvPicPr>
          <p:cNvPr id="10" name="Picture 9" descr="Young school girl hands on chin">
            <a:extLst>
              <a:ext uri="{FF2B5EF4-FFF2-40B4-BE49-F238E27FC236}">
                <a16:creationId xmlns:a16="http://schemas.microsoft.com/office/drawing/2014/main" id="{4DF7777C-E910-4984-870D-D99B276B6DCD}"/>
              </a:ext>
            </a:extLst>
          </p:cNvPr>
          <p:cNvPicPr>
            <a:picLocks noChangeAspect="1"/>
          </p:cNvPicPr>
          <p:nvPr/>
        </p:nvPicPr>
        <p:blipFill rotWithShape="1">
          <a:blip r:embed="rId3">
            <a:extLst>
              <a:ext uri="{28A0092B-C50C-407E-A947-70E740481C1C}">
                <a14:useLocalDpi xmlns:a14="http://schemas.microsoft.com/office/drawing/2010/main" val="0"/>
              </a:ext>
            </a:extLst>
          </a:blip>
          <a:srcRect r="-1" b="42557"/>
          <a:stretch/>
        </p:blipFill>
        <p:spPr>
          <a:xfrm>
            <a:off x="-234386" y="2334234"/>
            <a:ext cx="2454188" cy="4660292"/>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3824B5EE-50B3-45C6-BA61-1BA559A523FC}"/>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z="1000">
                <a:solidFill>
                  <a:srgbClr val="FFFFFF"/>
                </a:solidFill>
              </a:rPr>
              <a:pPr>
                <a:spcAft>
                  <a:spcPts val="600"/>
                </a:spcAft>
              </a:pPr>
              <a:t>28</a:t>
            </a:fld>
            <a:endParaRPr lang="en-US" sz="1000" dirty="0">
              <a:solidFill>
                <a:srgbClr val="FFFFFF"/>
              </a:solidFill>
            </a:endParaRPr>
          </a:p>
        </p:txBody>
      </p:sp>
      <p:sp>
        <p:nvSpPr>
          <p:cNvPr id="11" name="TextBox 10">
            <a:extLst>
              <a:ext uri="{FF2B5EF4-FFF2-40B4-BE49-F238E27FC236}">
                <a16:creationId xmlns:a16="http://schemas.microsoft.com/office/drawing/2014/main" id="{E82DD28A-131B-4AE8-AC68-908FFEBF5B04}"/>
              </a:ext>
            </a:extLst>
          </p:cNvPr>
          <p:cNvSpPr txBox="1"/>
          <p:nvPr/>
        </p:nvSpPr>
        <p:spPr>
          <a:xfrm>
            <a:off x="4003869" y="3385858"/>
            <a:ext cx="4200189" cy="707886"/>
          </a:xfrm>
          <a:prstGeom prst="rect">
            <a:avLst/>
          </a:prstGeom>
          <a:noFill/>
        </p:spPr>
        <p:txBody>
          <a:bodyPr wrap="none" rtlCol="0">
            <a:spAutoFit/>
          </a:bodyPr>
          <a:lstStyle/>
          <a:p>
            <a:r>
              <a:rPr lang="en-US" sz="4000" b="1" u="sng" dirty="0">
                <a:latin typeface="Arial Narrow" panose="020B0606020202030204" pitchFamily="34" charset="0"/>
              </a:rPr>
              <a:t>THE BIG QUESTION</a:t>
            </a:r>
            <a:endParaRPr lang="en-US" b="1" u="sng" dirty="0">
              <a:latin typeface="Arial Narrow" panose="020B0606020202030204" pitchFamily="34" charset="0"/>
            </a:endParaRPr>
          </a:p>
        </p:txBody>
      </p:sp>
      <p:pic>
        <p:nvPicPr>
          <p:cNvPr id="8" name="Picture 7" descr="Woman hand on face">
            <a:extLst>
              <a:ext uri="{FF2B5EF4-FFF2-40B4-BE49-F238E27FC236}">
                <a16:creationId xmlns:a16="http://schemas.microsoft.com/office/drawing/2014/main" id="{B523B690-7969-4D99-9985-5B5FD61CAA36}"/>
              </a:ext>
            </a:extLst>
          </p:cNvPr>
          <p:cNvPicPr>
            <a:picLocks noChangeAspect="1"/>
          </p:cNvPicPr>
          <p:nvPr/>
        </p:nvPicPr>
        <p:blipFill rotWithShape="1">
          <a:blip r:embed="rId4">
            <a:extLst>
              <a:ext uri="{28A0092B-C50C-407E-A947-70E740481C1C}">
                <a14:useLocalDpi xmlns:a14="http://schemas.microsoft.com/office/drawing/2010/main" val="0"/>
              </a:ext>
            </a:extLst>
          </a:blip>
          <a:srcRect b="55000"/>
          <a:stretch/>
        </p:blipFill>
        <p:spPr>
          <a:xfrm>
            <a:off x="9867893" y="1904048"/>
            <a:ext cx="2743201" cy="5090478"/>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6" name="Graphic 15" descr="Grinning face outline with solid fill">
            <a:extLst>
              <a:ext uri="{FF2B5EF4-FFF2-40B4-BE49-F238E27FC236}">
                <a16:creationId xmlns:a16="http://schemas.microsoft.com/office/drawing/2014/main" id="{100D03F6-6A59-43B5-AC25-BE933227C5A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311" y="1093427"/>
            <a:ext cx="914400" cy="914400"/>
          </a:xfrm>
          <a:prstGeom prst="rect">
            <a:avLst/>
          </a:prstGeom>
        </p:spPr>
      </p:pic>
      <p:pic>
        <p:nvPicPr>
          <p:cNvPr id="19" name="Graphic 18" descr="Confused face outline outline">
            <a:extLst>
              <a:ext uri="{FF2B5EF4-FFF2-40B4-BE49-F238E27FC236}">
                <a16:creationId xmlns:a16="http://schemas.microsoft.com/office/drawing/2014/main" id="{B7FA0BD6-89FA-4B54-9276-59467372F43A}"/>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17069" y="682652"/>
            <a:ext cx="914400" cy="914400"/>
          </a:xfrm>
          <a:prstGeom prst="rect">
            <a:avLst/>
          </a:prstGeom>
        </p:spPr>
      </p:pic>
      <p:sp>
        <p:nvSpPr>
          <p:cNvPr id="20" name="Thought Bubble: Cloud 19">
            <a:extLst>
              <a:ext uri="{FF2B5EF4-FFF2-40B4-BE49-F238E27FC236}">
                <a16:creationId xmlns:a16="http://schemas.microsoft.com/office/drawing/2014/main" id="{913F01AE-5872-4083-AAB5-54905806F54C}"/>
              </a:ext>
            </a:extLst>
          </p:cNvPr>
          <p:cNvSpPr/>
          <p:nvPr/>
        </p:nvSpPr>
        <p:spPr>
          <a:xfrm>
            <a:off x="462288" y="776748"/>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hought Bubble: Cloud 20">
            <a:extLst>
              <a:ext uri="{FF2B5EF4-FFF2-40B4-BE49-F238E27FC236}">
                <a16:creationId xmlns:a16="http://schemas.microsoft.com/office/drawing/2014/main" id="{B16FA370-44D4-4527-A414-40E7D56EB1F6}"/>
              </a:ext>
            </a:extLst>
          </p:cNvPr>
          <p:cNvSpPr/>
          <p:nvPr/>
        </p:nvSpPr>
        <p:spPr>
          <a:xfrm flipH="1">
            <a:off x="8109046" y="375655"/>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0D651071-9E68-AE55-07BA-F817C312C304}"/>
              </a:ext>
            </a:extLst>
          </p:cNvPr>
          <p:cNvPicPr>
            <a:picLocks noChangeAspect="1"/>
          </p:cNvPicPr>
          <p:nvPr/>
        </p:nvPicPr>
        <p:blipFill rotWithShape="1">
          <a:blip r:embed="rId9"/>
          <a:srcRect t="60141" r="76090"/>
          <a:stretch/>
        </p:blipFill>
        <p:spPr>
          <a:xfrm>
            <a:off x="3918147" y="521860"/>
            <a:ext cx="1482254" cy="1458456"/>
          </a:xfrm>
          <a:prstGeom prst="rect">
            <a:avLst/>
          </a:prstGeom>
        </p:spPr>
      </p:pic>
      <p:pic>
        <p:nvPicPr>
          <p:cNvPr id="18" name="Picture 17">
            <a:extLst>
              <a:ext uri="{FF2B5EF4-FFF2-40B4-BE49-F238E27FC236}">
                <a16:creationId xmlns:a16="http://schemas.microsoft.com/office/drawing/2014/main" id="{A802D3B7-523A-68BF-43D6-AB43E522ADEE}"/>
              </a:ext>
            </a:extLst>
          </p:cNvPr>
          <p:cNvPicPr>
            <a:picLocks noChangeAspect="1"/>
          </p:cNvPicPr>
          <p:nvPr/>
        </p:nvPicPr>
        <p:blipFill rotWithShape="1">
          <a:blip r:embed="rId9"/>
          <a:srcRect t="60141" r="76090"/>
          <a:stretch/>
        </p:blipFill>
        <p:spPr>
          <a:xfrm>
            <a:off x="4070547" y="674260"/>
            <a:ext cx="1482254" cy="1458456"/>
          </a:xfrm>
          <a:prstGeom prst="rect">
            <a:avLst/>
          </a:prstGeom>
        </p:spPr>
      </p:pic>
      <p:pic>
        <p:nvPicPr>
          <p:cNvPr id="22" name="Picture 21">
            <a:extLst>
              <a:ext uri="{FF2B5EF4-FFF2-40B4-BE49-F238E27FC236}">
                <a16:creationId xmlns:a16="http://schemas.microsoft.com/office/drawing/2014/main" id="{AA4CF0B3-0D98-22C4-D4C0-E6A46025F073}"/>
              </a:ext>
            </a:extLst>
          </p:cNvPr>
          <p:cNvPicPr>
            <a:picLocks noChangeAspect="1"/>
          </p:cNvPicPr>
          <p:nvPr/>
        </p:nvPicPr>
        <p:blipFill rotWithShape="1">
          <a:blip r:embed="rId9"/>
          <a:srcRect t="60141" r="76090"/>
          <a:stretch/>
        </p:blipFill>
        <p:spPr>
          <a:xfrm>
            <a:off x="4222947" y="826660"/>
            <a:ext cx="1482254" cy="1458456"/>
          </a:xfrm>
          <a:prstGeom prst="rect">
            <a:avLst/>
          </a:prstGeom>
        </p:spPr>
      </p:pic>
      <p:pic>
        <p:nvPicPr>
          <p:cNvPr id="23" name="Picture 22">
            <a:extLst>
              <a:ext uri="{FF2B5EF4-FFF2-40B4-BE49-F238E27FC236}">
                <a16:creationId xmlns:a16="http://schemas.microsoft.com/office/drawing/2014/main" id="{B590003C-F56A-51BB-7AB9-73285FB8CCA2}"/>
              </a:ext>
            </a:extLst>
          </p:cNvPr>
          <p:cNvPicPr>
            <a:picLocks noChangeAspect="1"/>
          </p:cNvPicPr>
          <p:nvPr/>
        </p:nvPicPr>
        <p:blipFill rotWithShape="1">
          <a:blip r:embed="rId9"/>
          <a:srcRect t="60141" r="76090"/>
          <a:stretch/>
        </p:blipFill>
        <p:spPr>
          <a:xfrm>
            <a:off x="4375347" y="979060"/>
            <a:ext cx="1482254" cy="1458456"/>
          </a:xfrm>
          <a:prstGeom prst="rect">
            <a:avLst/>
          </a:prstGeom>
        </p:spPr>
      </p:pic>
      <p:pic>
        <p:nvPicPr>
          <p:cNvPr id="5" name="Graphic 4" descr="Video camera with solid fill">
            <a:extLst>
              <a:ext uri="{FF2B5EF4-FFF2-40B4-BE49-F238E27FC236}">
                <a16:creationId xmlns:a16="http://schemas.microsoft.com/office/drawing/2014/main" id="{D608895A-D55A-EC7C-CBE9-130FB3B246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940411" y="1005767"/>
            <a:ext cx="1162050" cy="1051847"/>
          </a:xfrm>
          <a:prstGeom prst="rect">
            <a:avLst/>
          </a:prstGeom>
        </p:spPr>
      </p:pic>
      <p:cxnSp>
        <p:nvCxnSpPr>
          <p:cNvPr id="7" name="Straight Connector 6">
            <a:extLst>
              <a:ext uri="{FF2B5EF4-FFF2-40B4-BE49-F238E27FC236}">
                <a16:creationId xmlns:a16="http://schemas.microsoft.com/office/drawing/2014/main" id="{022CAA97-C7D2-62FC-C848-E53F2DDC69F3}"/>
              </a:ext>
            </a:extLst>
          </p:cNvPr>
          <p:cNvCxnSpPr>
            <a:cxnSpLocks/>
            <a:endCxn id="5" idx="3"/>
          </p:cNvCxnSpPr>
          <p:nvPr/>
        </p:nvCxnSpPr>
        <p:spPr>
          <a:xfrm>
            <a:off x="5828127" y="900074"/>
            <a:ext cx="1112284" cy="631617"/>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D8104A5-2F91-E5E7-09E2-5EAE012B24DF}"/>
              </a:ext>
            </a:extLst>
          </p:cNvPr>
          <p:cNvCxnSpPr>
            <a:cxnSpLocks/>
          </p:cNvCxnSpPr>
          <p:nvPr/>
        </p:nvCxnSpPr>
        <p:spPr>
          <a:xfrm flipV="1">
            <a:off x="5828127" y="1904048"/>
            <a:ext cx="1092907" cy="57598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1461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C3BA5F-D86F-4953-94C4-99A924898116}"/>
              </a:ext>
            </a:extLst>
          </p:cNvPr>
          <p:cNvSpPr>
            <a:spLocks noGrp="1"/>
          </p:cNvSpPr>
          <p:nvPr>
            <p:ph idx="1"/>
          </p:nvPr>
        </p:nvSpPr>
        <p:spPr>
          <a:xfrm>
            <a:off x="3581401" y="5139819"/>
            <a:ext cx="5018104" cy="1581656"/>
          </a:xfrm>
        </p:spPr>
        <p:txBody>
          <a:bodyPr>
            <a:normAutofit/>
          </a:bodyPr>
          <a:lstStyle/>
          <a:p>
            <a:pPr marL="0" indent="0" algn="ctr">
              <a:buNone/>
            </a:pPr>
            <a:r>
              <a:rPr lang="en-US" sz="3200" dirty="0">
                <a:solidFill>
                  <a:schemeClr val="tx1">
                    <a:lumMod val="85000"/>
                    <a:lumOff val="15000"/>
                  </a:schemeClr>
                </a:solidFill>
              </a:rPr>
              <a:t>How similarly do children and adults represent the </a:t>
            </a:r>
            <a:r>
              <a:rPr lang="en-US" sz="3200" dirty="0">
                <a:solidFill>
                  <a:schemeClr val="accent2"/>
                </a:solidFill>
              </a:rPr>
              <a:t>same affective information</a:t>
            </a:r>
            <a:r>
              <a:rPr lang="en-US" sz="3200" dirty="0">
                <a:solidFill>
                  <a:schemeClr val="tx1">
                    <a:lumMod val="85000"/>
                    <a:lumOff val="15000"/>
                  </a:schemeClr>
                </a:solidFill>
              </a:rPr>
              <a:t>?  </a:t>
            </a:r>
          </a:p>
          <a:p>
            <a:pPr marL="0" indent="0">
              <a:buNone/>
            </a:pPr>
            <a:endParaRPr lang="en-US" sz="2000" dirty="0">
              <a:solidFill>
                <a:schemeClr val="tx1">
                  <a:lumMod val="85000"/>
                  <a:lumOff val="15000"/>
                </a:schemeClr>
              </a:solidFill>
            </a:endParaRPr>
          </a:p>
        </p:txBody>
      </p:sp>
      <p:pic>
        <p:nvPicPr>
          <p:cNvPr id="10" name="Picture 9" descr="Young school girl hands on chin">
            <a:extLst>
              <a:ext uri="{FF2B5EF4-FFF2-40B4-BE49-F238E27FC236}">
                <a16:creationId xmlns:a16="http://schemas.microsoft.com/office/drawing/2014/main" id="{4DF7777C-E910-4984-870D-D99B276B6DCD}"/>
              </a:ext>
            </a:extLst>
          </p:cNvPr>
          <p:cNvPicPr>
            <a:picLocks noChangeAspect="1"/>
          </p:cNvPicPr>
          <p:nvPr/>
        </p:nvPicPr>
        <p:blipFill rotWithShape="1">
          <a:blip r:embed="rId3">
            <a:extLst>
              <a:ext uri="{28A0092B-C50C-407E-A947-70E740481C1C}">
                <a14:useLocalDpi xmlns:a14="http://schemas.microsoft.com/office/drawing/2010/main" val="0"/>
              </a:ext>
            </a:extLst>
          </a:blip>
          <a:srcRect r="-1" b="42557"/>
          <a:stretch/>
        </p:blipFill>
        <p:spPr>
          <a:xfrm>
            <a:off x="-234386" y="2334234"/>
            <a:ext cx="2454188" cy="4660292"/>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3824B5EE-50B3-45C6-BA61-1BA559A523FC}"/>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z="1000">
                <a:solidFill>
                  <a:srgbClr val="FFFFFF"/>
                </a:solidFill>
              </a:rPr>
              <a:pPr>
                <a:spcAft>
                  <a:spcPts val="600"/>
                </a:spcAft>
              </a:pPr>
              <a:t>29</a:t>
            </a:fld>
            <a:endParaRPr lang="en-US" sz="1000" dirty="0">
              <a:solidFill>
                <a:srgbClr val="FFFFFF"/>
              </a:solidFill>
            </a:endParaRPr>
          </a:p>
        </p:txBody>
      </p:sp>
      <p:sp>
        <p:nvSpPr>
          <p:cNvPr id="11" name="TextBox 10">
            <a:extLst>
              <a:ext uri="{FF2B5EF4-FFF2-40B4-BE49-F238E27FC236}">
                <a16:creationId xmlns:a16="http://schemas.microsoft.com/office/drawing/2014/main" id="{E82DD28A-131B-4AE8-AC68-908FFEBF5B04}"/>
              </a:ext>
            </a:extLst>
          </p:cNvPr>
          <p:cNvSpPr txBox="1"/>
          <p:nvPr/>
        </p:nvSpPr>
        <p:spPr>
          <a:xfrm>
            <a:off x="3990358" y="4431933"/>
            <a:ext cx="4200189" cy="707886"/>
          </a:xfrm>
          <a:prstGeom prst="rect">
            <a:avLst/>
          </a:prstGeom>
          <a:noFill/>
        </p:spPr>
        <p:txBody>
          <a:bodyPr wrap="none" rtlCol="0">
            <a:spAutoFit/>
          </a:bodyPr>
          <a:lstStyle/>
          <a:p>
            <a:r>
              <a:rPr lang="en-US" sz="4000" b="1" u="sng" dirty="0">
                <a:latin typeface="Arial Narrow" panose="020B0606020202030204" pitchFamily="34" charset="0"/>
              </a:rPr>
              <a:t>THE BIG QUESTION</a:t>
            </a:r>
            <a:endParaRPr lang="en-US" b="1" u="sng" dirty="0">
              <a:latin typeface="Arial Narrow" panose="020B0606020202030204" pitchFamily="34" charset="0"/>
            </a:endParaRPr>
          </a:p>
        </p:txBody>
      </p:sp>
      <p:pic>
        <p:nvPicPr>
          <p:cNvPr id="8" name="Picture 7" descr="Woman hand on face">
            <a:extLst>
              <a:ext uri="{FF2B5EF4-FFF2-40B4-BE49-F238E27FC236}">
                <a16:creationId xmlns:a16="http://schemas.microsoft.com/office/drawing/2014/main" id="{B523B690-7969-4D99-9985-5B5FD61CAA36}"/>
              </a:ext>
            </a:extLst>
          </p:cNvPr>
          <p:cNvPicPr>
            <a:picLocks noChangeAspect="1"/>
          </p:cNvPicPr>
          <p:nvPr/>
        </p:nvPicPr>
        <p:blipFill rotWithShape="1">
          <a:blip r:embed="rId4">
            <a:extLst>
              <a:ext uri="{28A0092B-C50C-407E-A947-70E740481C1C}">
                <a14:useLocalDpi xmlns:a14="http://schemas.microsoft.com/office/drawing/2010/main" val="0"/>
              </a:ext>
            </a:extLst>
          </a:blip>
          <a:srcRect b="55000"/>
          <a:stretch/>
        </p:blipFill>
        <p:spPr>
          <a:xfrm>
            <a:off x="9867893" y="1904048"/>
            <a:ext cx="2743201" cy="5090478"/>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6" name="Graphic 15" descr="Grinning face outline with solid fill">
            <a:extLst>
              <a:ext uri="{FF2B5EF4-FFF2-40B4-BE49-F238E27FC236}">
                <a16:creationId xmlns:a16="http://schemas.microsoft.com/office/drawing/2014/main" id="{100D03F6-6A59-43B5-AC25-BE933227C5A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311" y="1093427"/>
            <a:ext cx="914400" cy="914400"/>
          </a:xfrm>
          <a:prstGeom prst="rect">
            <a:avLst/>
          </a:prstGeom>
        </p:spPr>
      </p:pic>
      <p:pic>
        <p:nvPicPr>
          <p:cNvPr id="19" name="Graphic 18" descr="Confused face outline outline">
            <a:extLst>
              <a:ext uri="{FF2B5EF4-FFF2-40B4-BE49-F238E27FC236}">
                <a16:creationId xmlns:a16="http://schemas.microsoft.com/office/drawing/2014/main" id="{B7FA0BD6-89FA-4B54-9276-59467372F43A}"/>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17069" y="682652"/>
            <a:ext cx="914400" cy="914400"/>
          </a:xfrm>
          <a:prstGeom prst="rect">
            <a:avLst/>
          </a:prstGeom>
        </p:spPr>
      </p:pic>
      <p:sp>
        <p:nvSpPr>
          <p:cNvPr id="20" name="Thought Bubble: Cloud 19">
            <a:extLst>
              <a:ext uri="{FF2B5EF4-FFF2-40B4-BE49-F238E27FC236}">
                <a16:creationId xmlns:a16="http://schemas.microsoft.com/office/drawing/2014/main" id="{913F01AE-5872-4083-AAB5-54905806F54C}"/>
              </a:ext>
            </a:extLst>
          </p:cNvPr>
          <p:cNvSpPr/>
          <p:nvPr/>
        </p:nvSpPr>
        <p:spPr>
          <a:xfrm>
            <a:off x="462288" y="776748"/>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hought Bubble: Cloud 20">
            <a:extLst>
              <a:ext uri="{FF2B5EF4-FFF2-40B4-BE49-F238E27FC236}">
                <a16:creationId xmlns:a16="http://schemas.microsoft.com/office/drawing/2014/main" id="{B16FA370-44D4-4527-A414-40E7D56EB1F6}"/>
              </a:ext>
            </a:extLst>
          </p:cNvPr>
          <p:cNvSpPr/>
          <p:nvPr/>
        </p:nvSpPr>
        <p:spPr>
          <a:xfrm flipH="1">
            <a:off x="8109046" y="375655"/>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Connector: Curved 5">
            <a:extLst>
              <a:ext uri="{FF2B5EF4-FFF2-40B4-BE49-F238E27FC236}">
                <a16:creationId xmlns:a16="http://schemas.microsoft.com/office/drawing/2014/main" id="{6E80322D-772A-4286-AEB7-B25BAE872349}"/>
              </a:ext>
            </a:extLst>
          </p:cNvPr>
          <p:cNvCxnSpPr>
            <a:cxnSpLocks/>
          </p:cNvCxnSpPr>
          <p:nvPr/>
        </p:nvCxnSpPr>
        <p:spPr>
          <a:xfrm rot="16200000" flipV="1">
            <a:off x="5017773" y="2343148"/>
            <a:ext cx="5357919" cy="1738423"/>
          </a:xfrm>
          <a:prstGeom prst="curvedConnector3">
            <a:avLst>
              <a:gd name="adj1" fmla="val 100061"/>
            </a:avLst>
          </a:prstGeom>
          <a:ln w="76200">
            <a:tailEnd type="triangle"/>
          </a:ln>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B8E631C5-97D2-73B0-DA1C-F832B2EB6741}"/>
              </a:ext>
            </a:extLst>
          </p:cNvPr>
          <p:cNvGrpSpPr/>
          <p:nvPr/>
        </p:nvGrpSpPr>
        <p:grpSpPr>
          <a:xfrm>
            <a:off x="5491147" y="296675"/>
            <a:ext cx="1210451" cy="3822049"/>
            <a:chOff x="8442500" y="1387842"/>
            <a:chExt cx="1432464" cy="4612877"/>
          </a:xfrm>
        </p:grpSpPr>
        <p:grpSp>
          <p:nvGrpSpPr>
            <p:cNvPr id="36" name="Group 35">
              <a:extLst>
                <a:ext uri="{FF2B5EF4-FFF2-40B4-BE49-F238E27FC236}">
                  <a16:creationId xmlns:a16="http://schemas.microsoft.com/office/drawing/2014/main" id="{B217CE2A-F2B4-74E1-2712-B6D2A04899A4}"/>
                </a:ext>
              </a:extLst>
            </p:cNvPr>
            <p:cNvGrpSpPr/>
            <p:nvPr/>
          </p:nvGrpSpPr>
          <p:grpSpPr>
            <a:xfrm>
              <a:off x="8452315" y="1387842"/>
              <a:ext cx="1422649" cy="4612877"/>
              <a:chOff x="8432667" y="1885218"/>
              <a:chExt cx="1422649" cy="4612877"/>
            </a:xfrm>
          </p:grpSpPr>
          <p:sp>
            <p:nvSpPr>
              <p:cNvPr id="39" name="Rectangle: Rounded Corners 38">
                <a:extLst>
                  <a:ext uri="{FF2B5EF4-FFF2-40B4-BE49-F238E27FC236}">
                    <a16:creationId xmlns:a16="http://schemas.microsoft.com/office/drawing/2014/main" id="{69238D3D-E2D1-F5EB-1EAE-B0F5B0F2C2EE}"/>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40" name="Rectangle: Rounded Corners 39">
                <a:extLst>
                  <a:ext uri="{FF2B5EF4-FFF2-40B4-BE49-F238E27FC236}">
                    <a16:creationId xmlns:a16="http://schemas.microsoft.com/office/drawing/2014/main" id="{37286ECE-6750-ED84-FC2D-559CB06B1EDE}"/>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rPr>
                  <a:t>Representation</a:t>
                </a:r>
              </a:p>
            </p:txBody>
          </p:sp>
          <p:sp>
            <p:nvSpPr>
              <p:cNvPr id="41" name="Rectangle: Rounded Corners 40">
                <a:extLst>
                  <a:ext uri="{FF2B5EF4-FFF2-40B4-BE49-F238E27FC236}">
                    <a16:creationId xmlns:a16="http://schemas.microsoft.com/office/drawing/2014/main" id="{24611F37-59DE-01E7-C5EA-49B4DE4D57AC}"/>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Decision</a:t>
                </a:r>
              </a:p>
            </p:txBody>
          </p:sp>
          <p:sp>
            <p:nvSpPr>
              <p:cNvPr id="42" name="Rectangle: Rounded Corners 41">
                <a:extLst>
                  <a:ext uri="{FF2B5EF4-FFF2-40B4-BE49-F238E27FC236}">
                    <a16:creationId xmlns:a16="http://schemas.microsoft.com/office/drawing/2014/main" id="{9C929A51-7B74-EE32-9FA5-580EC9CC70B8}"/>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43" name="Rectangle: Rounded Corners 42">
                <a:extLst>
                  <a:ext uri="{FF2B5EF4-FFF2-40B4-BE49-F238E27FC236}">
                    <a16:creationId xmlns:a16="http://schemas.microsoft.com/office/drawing/2014/main" id="{4173A9F1-607F-30FD-5418-143BF0E37509}"/>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44" name="Straight Arrow Connector 43">
                <a:extLst>
                  <a:ext uri="{FF2B5EF4-FFF2-40B4-BE49-F238E27FC236}">
                    <a16:creationId xmlns:a16="http://schemas.microsoft.com/office/drawing/2014/main" id="{8F066996-C9B0-11C9-6674-9199878D5D3B}"/>
                  </a:ext>
                </a:extLst>
              </p:cNvPr>
              <p:cNvCxnSpPr>
                <a:cxnSpLocks/>
                <a:endCxn id="40"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56CE90C-ABD2-E2DF-0C1D-C75538DBF9E7}"/>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92B1C2B-A0F2-7A2E-E486-140369FCACE7}"/>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01EF75-B7B2-8CB6-CEA7-43C71EF6FE42}"/>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Rectangle: Rounded Corners 36">
              <a:extLst>
                <a:ext uri="{FF2B5EF4-FFF2-40B4-BE49-F238E27FC236}">
                  <a16:creationId xmlns:a16="http://schemas.microsoft.com/office/drawing/2014/main" id="{875DFB33-5722-776C-26A0-FAE44AFEE4A1}"/>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38" name="Straight Arrow Connector 37">
              <a:extLst>
                <a:ext uri="{FF2B5EF4-FFF2-40B4-BE49-F238E27FC236}">
                  <a16:creationId xmlns:a16="http://schemas.microsoft.com/office/drawing/2014/main" id="{6001DE0C-A117-3062-D24B-5F0499357337}"/>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287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94E7C1-192B-E01C-4E47-A1A6EB91641A}"/>
              </a:ext>
            </a:extLst>
          </p:cNvPr>
          <p:cNvSpPr>
            <a:spLocks noGrp="1"/>
          </p:cNvSpPr>
          <p:nvPr>
            <p:ph type="sldNum" sz="quarter" idx="12"/>
          </p:nvPr>
        </p:nvSpPr>
        <p:spPr/>
        <p:txBody>
          <a:bodyPr/>
          <a:lstStyle/>
          <a:p>
            <a:fld id="{487BF82C-E13A-41E3-8FC7-D3379C9C34FC}" type="slidenum">
              <a:rPr lang="en-US" smtClean="0"/>
              <a:t>3</a:t>
            </a:fld>
            <a:endParaRPr lang="en-US" dirty="0"/>
          </a:p>
        </p:txBody>
      </p:sp>
      <p:pic>
        <p:nvPicPr>
          <p:cNvPr id="14" name="Picture 13" descr="A picture containing tree, outdoor, park, plant&#10;&#10;Description automatically generated">
            <a:extLst>
              <a:ext uri="{FF2B5EF4-FFF2-40B4-BE49-F238E27FC236}">
                <a16:creationId xmlns:a16="http://schemas.microsoft.com/office/drawing/2014/main" id="{032A2E96-7C06-3952-5D6C-A6B406F07B23}"/>
              </a:ext>
            </a:extLst>
          </p:cNvPr>
          <p:cNvPicPr>
            <a:picLocks noChangeAspect="1"/>
          </p:cNvPicPr>
          <p:nvPr/>
        </p:nvPicPr>
        <p:blipFill>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19200" y="136525"/>
            <a:ext cx="9753600" cy="6505575"/>
          </a:xfrm>
          <a:prstGeom prst="rect">
            <a:avLst/>
          </a:prstGeom>
        </p:spPr>
      </p:pic>
      <p:pic>
        <p:nvPicPr>
          <p:cNvPr id="5" name="Content Placeholder 5" descr="A picture containing person, outdoor, outdoor object, pinwheel&#10;&#10;Description automatically generated">
            <a:extLst>
              <a:ext uri="{FF2B5EF4-FFF2-40B4-BE49-F238E27FC236}">
                <a16:creationId xmlns:a16="http://schemas.microsoft.com/office/drawing/2014/main" id="{89FF44A2-3873-E860-E6C2-B34BB5D8E776}"/>
              </a:ext>
            </a:extLst>
          </p:cNvPr>
          <p:cNvPicPr>
            <a:picLocks noGrp="1" noChangeAspect="1"/>
          </p:cNvPicPr>
          <p:nvPr>
            <p:ph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68162" y="525927"/>
            <a:ext cx="6655676" cy="3743818"/>
          </a:xfrm>
        </p:spPr>
      </p:pic>
    </p:spTree>
    <p:extLst>
      <p:ext uri="{BB962C8B-B14F-4D97-AF65-F5344CB8AC3E}">
        <p14:creationId xmlns:p14="http://schemas.microsoft.com/office/powerpoint/2010/main" val="3557641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C3BA5F-D86F-4953-94C4-99A924898116}"/>
              </a:ext>
            </a:extLst>
          </p:cNvPr>
          <p:cNvSpPr>
            <a:spLocks noGrp="1"/>
          </p:cNvSpPr>
          <p:nvPr>
            <p:ph idx="1"/>
          </p:nvPr>
        </p:nvSpPr>
        <p:spPr>
          <a:xfrm>
            <a:off x="3581401" y="5139819"/>
            <a:ext cx="5018104" cy="1581656"/>
          </a:xfrm>
        </p:spPr>
        <p:txBody>
          <a:bodyPr>
            <a:normAutofit/>
          </a:bodyPr>
          <a:lstStyle/>
          <a:p>
            <a:pPr marL="0" indent="0" algn="ctr">
              <a:buNone/>
            </a:pPr>
            <a:r>
              <a:rPr lang="en-US" sz="3200" dirty="0">
                <a:solidFill>
                  <a:schemeClr val="tx1">
                    <a:lumMod val="85000"/>
                    <a:lumOff val="15000"/>
                  </a:schemeClr>
                </a:solidFill>
              </a:rPr>
              <a:t>How similarly do children and adults </a:t>
            </a:r>
            <a:r>
              <a:rPr lang="en-US" sz="3200" dirty="0">
                <a:solidFill>
                  <a:srgbClr val="00B0F0"/>
                </a:solidFill>
              </a:rPr>
              <a:t>represent</a:t>
            </a:r>
            <a:r>
              <a:rPr lang="en-US" sz="3200" dirty="0">
                <a:solidFill>
                  <a:schemeClr val="tx1">
                    <a:lumMod val="85000"/>
                    <a:lumOff val="15000"/>
                  </a:schemeClr>
                </a:solidFill>
              </a:rPr>
              <a:t> the </a:t>
            </a:r>
            <a:r>
              <a:rPr lang="en-US" sz="3200" dirty="0">
                <a:solidFill>
                  <a:schemeClr val="accent2"/>
                </a:solidFill>
              </a:rPr>
              <a:t>same affective information</a:t>
            </a:r>
            <a:r>
              <a:rPr lang="en-US" sz="3200" dirty="0">
                <a:solidFill>
                  <a:schemeClr val="tx1">
                    <a:lumMod val="85000"/>
                    <a:lumOff val="15000"/>
                  </a:schemeClr>
                </a:solidFill>
              </a:rPr>
              <a:t>?  </a:t>
            </a:r>
          </a:p>
          <a:p>
            <a:pPr marL="0" indent="0">
              <a:buNone/>
            </a:pPr>
            <a:endParaRPr lang="en-US" sz="2000" dirty="0">
              <a:solidFill>
                <a:schemeClr val="tx1">
                  <a:lumMod val="85000"/>
                  <a:lumOff val="15000"/>
                </a:schemeClr>
              </a:solidFill>
            </a:endParaRPr>
          </a:p>
        </p:txBody>
      </p:sp>
      <p:pic>
        <p:nvPicPr>
          <p:cNvPr id="10" name="Picture 9" descr="Young school girl hands on chin">
            <a:extLst>
              <a:ext uri="{FF2B5EF4-FFF2-40B4-BE49-F238E27FC236}">
                <a16:creationId xmlns:a16="http://schemas.microsoft.com/office/drawing/2014/main" id="{4DF7777C-E910-4984-870D-D99B276B6DCD}"/>
              </a:ext>
            </a:extLst>
          </p:cNvPr>
          <p:cNvPicPr>
            <a:picLocks noChangeAspect="1"/>
          </p:cNvPicPr>
          <p:nvPr/>
        </p:nvPicPr>
        <p:blipFill rotWithShape="1">
          <a:blip r:embed="rId3">
            <a:extLst>
              <a:ext uri="{28A0092B-C50C-407E-A947-70E740481C1C}">
                <a14:useLocalDpi xmlns:a14="http://schemas.microsoft.com/office/drawing/2010/main" val="0"/>
              </a:ext>
            </a:extLst>
          </a:blip>
          <a:srcRect r="-1" b="42557"/>
          <a:stretch/>
        </p:blipFill>
        <p:spPr>
          <a:xfrm>
            <a:off x="-234386" y="2334234"/>
            <a:ext cx="2454188" cy="4660292"/>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Slide Number Placeholder 3">
            <a:extLst>
              <a:ext uri="{FF2B5EF4-FFF2-40B4-BE49-F238E27FC236}">
                <a16:creationId xmlns:a16="http://schemas.microsoft.com/office/drawing/2014/main" id="{3824B5EE-50B3-45C6-BA61-1BA559A523FC}"/>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z="1000">
                <a:solidFill>
                  <a:srgbClr val="FFFFFF"/>
                </a:solidFill>
              </a:rPr>
              <a:pPr>
                <a:spcAft>
                  <a:spcPts val="600"/>
                </a:spcAft>
              </a:pPr>
              <a:t>30</a:t>
            </a:fld>
            <a:endParaRPr lang="en-US" sz="1000" dirty="0">
              <a:solidFill>
                <a:srgbClr val="FFFFFF"/>
              </a:solidFill>
            </a:endParaRPr>
          </a:p>
        </p:txBody>
      </p:sp>
      <p:sp>
        <p:nvSpPr>
          <p:cNvPr id="11" name="TextBox 10">
            <a:extLst>
              <a:ext uri="{FF2B5EF4-FFF2-40B4-BE49-F238E27FC236}">
                <a16:creationId xmlns:a16="http://schemas.microsoft.com/office/drawing/2014/main" id="{E82DD28A-131B-4AE8-AC68-908FFEBF5B04}"/>
              </a:ext>
            </a:extLst>
          </p:cNvPr>
          <p:cNvSpPr txBox="1"/>
          <p:nvPr/>
        </p:nvSpPr>
        <p:spPr>
          <a:xfrm>
            <a:off x="3990358" y="4431933"/>
            <a:ext cx="4200189" cy="707886"/>
          </a:xfrm>
          <a:prstGeom prst="rect">
            <a:avLst/>
          </a:prstGeom>
          <a:noFill/>
        </p:spPr>
        <p:txBody>
          <a:bodyPr wrap="none" rtlCol="0">
            <a:spAutoFit/>
          </a:bodyPr>
          <a:lstStyle/>
          <a:p>
            <a:r>
              <a:rPr lang="en-US" sz="4000" b="1" u="sng" dirty="0">
                <a:latin typeface="Arial Narrow" panose="020B0606020202030204" pitchFamily="34" charset="0"/>
              </a:rPr>
              <a:t>THE BIG QUESTION</a:t>
            </a:r>
            <a:endParaRPr lang="en-US" b="1" u="sng" dirty="0">
              <a:latin typeface="Arial Narrow" panose="020B0606020202030204" pitchFamily="34" charset="0"/>
            </a:endParaRPr>
          </a:p>
        </p:txBody>
      </p:sp>
      <p:pic>
        <p:nvPicPr>
          <p:cNvPr id="8" name="Picture 7" descr="Woman hand on face">
            <a:extLst>
              <a:ext uri="{FF2B5EF4-FFF2-40B4-BE49-F238E27FC236}">
                <a16:creationId xmlns:a16="http://schemas.microsoft.com/office/drawing/2014/main" id="{B523B690-7969-4D99-9985-5B5FD61CAA36}"/>
              </a:ext>
            </a:extLst>
          </p:cNvPr>
          <p:cNvPicPr>
            <a:picLocks noChangeAspect="1"/>
          </p:cNvPicPr>
          <p:nvPr/>
        </p:nvPicPr>
        <p:blipFill rotWithShape="1">
          <a:blip r:embed="rId4">
            <a:extLst>
              <a:ext uri="{28A0092B-C50C-407E-A947-70E740481C1C}">
                <a14:useLocalDpi xmlns:a14="http://schemas.microsoft.com/office/drawing/2010/main" val="0"/>
              </a:ext>
            </a:extLst>
          </a:blip>
          <a:srcRect b="55000"/>
          <a:stretch/>
        </p:blipFill>
        <p:spPr>
          <a:xfrm>
            <a:off x="9867893" y="1904048"/>
            <a:ext cx="2743201" cy="5090478"/>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6" name="Graphic 15" descr="Grinning face outline with solid fill">
            <a:extLst>
              <a:ext uri="{FF2B5EF4-FFF2-40B4-BE49-F238E27FC236}">
                <a16:creationId xmlns:a16="http://schemas.microsoft.com/office/drawing/2014/main" id="{100D03F6-6A59-43B5-AC25-BE933227C5A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311" y="1093427"/>
            <a:ext cx="914400" cy="914400"/>
          </a:xfrm>
          <a:prstGeom prst="rect">
            <a:avLst/>
          </a:prstGeom>
        </p:spPr>
      </p:pic>
      <p:pic>
        <p:nvPicPr>
          <p:cNvPr id="19" name="Graphic 18" descr="Confused face outline outline">
            <a:extLst>
              <a:ext uri="{FF2B5EF4-FFF2-40B4-BE49-F238E27FC236}">
                <a16:creationId xmlns:a16="http://schemas.microsoft.com/office/drawing/2014/main" id="{B7FA0BD6-89FA-4B54-9276-59467372F43A}"/>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17069" y="682652"/>
            <a:ext cx="914400" cy="914400"/>
          </a:xfrm>
          <a:prstGeom prst="rect">
            <a:avLst/>
          </a:prstGeom>
        </p:spPr>
      </p:pic>
      <p:sp>
        <p:nvSpPr>
          <p:cNvPr id="20" name="Thought Bubble: Cloud 19">
            <a:extLst>
              <a:ext uri="{FF2B5EF4-FFF2-40B4-BE49-F238E27FC236}">
                <a16:creationId xmlns:a16="http://schemas.microsoft.com/office/drawing/2014/main" id="{913F01AE-5872-4083-AAB5-54905806F54C}"/>
              </a:ext>
            </a:extLst>
          </p:cNvPr>
          <p:cNvSpPr/>
          <p:nvPr/>
        </p:nvSpPr>
        <p:spPr>
          <a:xfrm>
            <a:off x="462288" y="776748"/>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hought Bubble: Cloud 20">
            <a:extLst>
              <a:ext uri="{FF2B5EF4-FFF2-40B4-BE49-F238E27FC236}">
                <a16:creationId xmlns:a16="http://schemas.microsoft.com/office/drawing/2014/main" id="{B16FA370-44D4-4527-A414-40E7D56EB1F6}"/>
              </a:ext>
            </a:extLst>
          </p:cNvPr>
          <p:cNvSpPr/>
          <p:nvPr/>
        </p:nvSpPr>
        <p:spPr>
          <a:xfrm flipH="1">
            <a:off x="8109046" y="375655"/>
            <a:ext cx="3130447" cy="1661720"/>
          </a:xfrm>
          <a:prstGeom prst="cloudCallou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Connector: Curved 13">
            <a:extLst>
              <a:ext uri="{FF2B5EF4-FFF2-40B4-BE49-F238E27FC236}">
                <a16:creationId xmlns:a16="http://schemas.microsoft.com/office/drawing/2014/main" id="{97F54713-314C-46AD-8B6E-AB9E09209F2E}"/>
              </a:ext>
            </a:extLst>
          </p:cNvPr>
          <p:cNvCxnSpPr>
            <a:cxnSpLocks/>
            <a:stCxn id="3" idx="1"/>
          </p:cNvCxnSpPr>
          <p:nvPr/>
        </p:nvCxnSpPr>
        <p:spPr>
          <a:xfrm rot="10800000" flipH="1">
            <a:off x="3581400" y="1904049"/>
            <a:ext cx="1783079" cy="4026599"/>
          </a:xfrm>
          <a:prstGeom prst="curvedConnector4">
            <a:avLst>
              <a:gd name="adj1" fmla="val -12821"/>
              <a:gd name="adj2" fmla="val 9956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01BEC6DF-D0B7-41AF-B227-F2617140A00D}"/>
              </a:ext>
            </a:extLst>
          </p:cNvPr>
          <p:cNvCxnSpPr>
            <a:cxnSpLocks/>
          </p:cNvCxnSpPr>
          <p:nvPr/>
        </p:nvCxnSpPr>
        <p:spPr>
          <a:xfrm rot="16200000" flipV="1">
            <a:off x="5017773" y="2343148"/>
            <a:ext cx="5357919" cy="1738423"/>
          </a:xfrm>
          <a:prstGeom prst="curvedConnector3">
            <a:avLst>
              <a:gd name="adj1" fmla="val 100061"/>
            </a:avLst>
          </a:prstGeom>
          <a:ln w="76200">
            <a:tailEnd type="triangle"/>
          </a:ln>
        </p:spPr>
        <p:style>
          <a:lnRef idx="3">
            <a:schemeClr val="accent2"/>
          </a:lnRef>
          <a:fillRef idx="0">
            <a:schemeClr val="accent2"/>
          </a:fillRef>
          <a:effectRef idx="2">
            <a:schemeClr val="accent2"/>
          </a:effectRef>
          <a:fontRef idx="minor">
            <a:schemeClr val="tx1"/>
          </a:fontRef>
        </p:style>
      </p:cxnSp>
      <p:grpSp>
        <p:nvGrpSpPr>
          <p:cNvPr id="23" name="Group 22">
            <a:extLst>
              <a:ext uri="{FF2B5EF4-FFF2-40B4-BE49-F238E27FC236}">
                <a16:creationId xmlns:a16="http://schemas.microsoft.com/office/drawing/2014/main" id="{280B8A8F-4A5F-686A-BBDF-A3FC7A5DECDE}"/>
              </a:ext>
            </a:extLst>
          </p:cNvPr>
          <p:cNvGrpSpPr/>
          <p:nvPr/>
        </p:nvGrpSpPr>
        <p:grpSpPr>
          <a:xfrm>
            <a:off x="5491147" y="296675"/>
            <a:ext cx="1210451" cy="3822049"/>
            <a:chOff x="8442500" y="1387842"/>
            <a:chExt cx="1432464" cy="4612877"/>
          </a:xfrm>
        </p:grpSpPr>
        <p:grpSp>
          <p:nvGrpSpPr>
            <p:cNvPr id="24" name="Group 23">
              <a:extLst>
                <a:ext uri="{FF2B5EF4-FFF2-40B4-BE49-F238E27FC236}">
                  <a16:creationId xmlns:a16="http://schemas.microsoft.com/office/drawing/2014/main" id="{560572CE-AA12-E81A-AF53-D6252A4869B9}"/>
                </a:ext>
              </a:extLst>
            </p:cNvPr>
            <p:cNvGrpSpPr/>
            <p:nvPr/>
          </p:nvGrpSpPr>
          <p:grpSpPr>
            <a:xfrm>
              <a:off x="8452315" y="1387842"/>
              <a:ext cx="1422649" cy="4612877"/>
              <a:chOff x="8432667" y="1885218"/>
              <a:chExt cx="1422649" cy="4612877"/>
            </a:xfrm>
          </p:grpSpPr>
          <p:sp>
            <p:nvSpPr>
              <p:cNvPr id="27" name="Rectangle: Rounded Corners 26">
                <a:extLst>
                  <a:ext uri="{FF2B5EF4-FFF2-40B4-BE49-F238E27FC236}">
                    <a16:creationId xmlns:a16="http://schemas.microsoft.com/office/drawing/2014/main" id="{C79080AF-5C44-7EA2-FFCB-11423B9B5A20}"/>
                  </a:ext>
                </a:extLst>
              </p:cNvPr>
              <p:cNvSpPr/>
              <p:nvPr/>
            </p:nvSpPr>
            <p:spPr>
              <a:xfrm>
                <a:off x="8432667" y="188521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Experience</a:t>
                </a:r>
              </a:p>
            </p:txBody>
          </p:sp>
          <p:sp>
            <p:nvSpPr>
              <p:cNvPr id="28" name="Rectangle: Rounded Corners 27">
                <a:extLst>
                  <a:ext uri="{FF2B5EF4-FFF2-40B4-BE49-F238E27FC236}">
                    <a16:creationId xmlns:a16="http://schemas.microsoft.com/office/drawing/2014/main" id="{C91B2716-0032-A8B3-C842-7CE0E04CC767}"/>
                  </a:ext>
                </a:extLst>
              </p:cNvPr>
              <p:cNvSpPr/>
              <p:nvPr/>
            </p:nvSpPr>
            <p:spPr>
              <a:xfrm>
                <a:off x="8432671" y="3518821"/>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50000"/>
                      </a:schemeClr>
                    </a:solidFill>
                  </a:rPr>
                  <a:t>Representation</a:t>
                </a:r>
              </a:p>
            </p:txBody>
          </p:sp>
          <p:sp>
            <p:nvSpPr>
              <p:cNvPr id="29" name="Rectangle: Rounded Corners 28">
                <a:extLst>
                  <a:ext uri="{FF2B5EF4-FFF2-40B4-BE49-F238E27FC236}">
                    <a16:creationId xmlns:a16="http://schemas.microsoft.com/office/drawing/2014/main" id="{A7ADD502-B676-D5EB-B8AC-CC12E722A1E8}"/>
                  </a:ext>
                </a:extLst>
              </p:cNvPr>
              <p:cNvSpPr/>
              <p:nvPr/>
            </p:nvSpPr>
            <p:spPr>
              <a:xfrm>
                <a:off x="8432667" y="5159896"/>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Decision</a:t>
                </a:r>
              </a:p>
            </p:txBody>
          </p:sp>
          <p:sp>
            <p:nvSpPr>
              <p:cNvPr id="30" name="Rectangle: Rounded Corners 29">
                <a:extLst>
                  <a:ext uri="{FF2B5EF4-FFF2-40B4-BE49-F238E27FC236}">
                    <a16:creationId xmlns:a16="http://schemas.microsoft.com/office/drawing/2014/main" id="{8D6627C5-96BE-A3F1-F544-009C03226AAA}"/>
                  </a:ext>
                </a:extLst>
              </p:cNvPr>
              <p:cNvSpPr/>
              <p:nvPr/>
            </p:nvSpPr>
            <p:spPr>
              <a:xfrm>
                <a:off x="8432667" y="434407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Assessment</a:t>
                </a:r>
              </a:p>
            </p:txBody>
          </p:sp>
          <p:sp>
            <p:nvSpPr>
              <p:cNvPr id="31" name="Rectangle: Rounded Corners 30">
                <a:extLst>
                  <a:ext uri="{FF2B5EF4-FFF2-40B4-BE49-F238E27FC236}">
                    <a16:creationId xmlns:a16="http://schemas.microsoft.com/office/drawing/2014/main" id="{79FB570E-17E8-D140-51F7-6943804F9A0B}"/>
                  </a:ext>
                </a:extLst>
              </p:cNvPr>
              <p:cNvSpPr/>
              <p:nvPr/>
            </p:nvSpPr>
            <p:spPr>
              <a:xfrm>
                <a:off x="8432668" y="5949455"/>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Behavior</a:t>
                </a:r>
              </a:p>
            </p:txBody>
          </p:sp>
          <p:cxnSp>
            <p:nvCxnSpPr>
              <p:cNvPr id="32" name="Straight Arrow Connector 31">
                <a:extLst>
                  <a:ext uri="{FF2B5EF4-FFF2-40B4-BE49-F238E27FC236}">
                    <a16:creationId xmlns:a16="http://schemas.microsoft.com/office/drawing/2014/main" id="{5CB68ED7-B198-94C6-F469-B9B18F59B41C}"/>
                  </a:ext>
                </a:extLst>
              </p:cNvPr>
              <p:cNvCxnSpPr>
                <a:cxnSpLocks/>
                <a:endCxn id="28" idx="0"/>
              </p:cNvCxnSpPr>
              <p:nvPr/>
            </p:nvCxnSpPr>
            <p:spPr>
              <a:xfrm>
                <a:off x="9143994" y="324450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6F873E5-39EE-7D04-FF22-3CBF3E63B513}"/>
                  </a:ext>
                </a:extLst>
              </p:cNvPr>
              <p:cNvCxnSpPr/>
              <p:nvPr/>
            </p:nvCxnSpPr>
            <p:spPr>
              <a:xfrm>
                <a:off x="9143987" y="4904699"/>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CA6ABDF-2375-2B5B-2096-52B9DA193547}"/>
                  </a:ext>
                </a:extLst>
              </p:cNvPr>
              <p:cNvCxnSpPr/>
              <p:nvPr/>
            </p:nvCxnSpPr>
            <p:spPr>
              <a:xfrm>
                <a:off x="9143987" y="4067461"/>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4633EF6-6CEA-F952-9CAB-804AE3918F99}"/>
                  </a:ext>
                </a:extLst>
              </p:cNvPr>
              <p:cNvCxnSpPr/>
              <p:nvPr/>
            </p:nvCxnSpPr>
            <p:spPr>
              <a:xfrm>
                <a:off x="9143990" y="569425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5" name="Rectangle: Rounded Corners 24">
              <a:extLst>
                <a:ext uri="{FF2B5EF4-FFF2-40B4-BE49-F238E27FC236}">
                  <a16:creationId xmlns:a16="http://schemas.microsoft.com/office/drawing/2014/main" id="{9D58E421-DA39-273C-B183-5051D80C77D9}"/>
                </a:ext>
              </a:extLst>
            </p:cNvPr>
            <p:cNvSpPr/>
            <p:nvPr/>
          </p:nvSpPr>
          <p:spPr>
            <a:xfrm>
              <a:off x="8442500" y="2204248"/>
              <a:ext cx="1422645" cy="5486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Perception</a:t>
              </a:r>
            </a:p>
          </p:txBody>
        </p:sp>
        <p:cxnSp>
          <p:nvCxnSpPr>
            <p:cNvPr id="26" name="Straight Arrow Connector 25">
              <a:extLst>
                <a:ext uri="{FF2B5EF4-FFF2-40B4-BE49-F238E27FC236}">
                  <a16:creationId xmlns:a16="http://schemas.microsoft.com/office/drawing/2014/main" id="{DD4C7504-74F4-A3FD-DF9C-05D75E3F99BD}"/>
                </a:ext>
              </a:extLst>
            </p:cNvPr>
            <p:cNvCxnSpPr>
              <a:cxnSpLocks/>
            </p:cNvCxnSpPr>
            <p:nvPr/>
          </p:nvCxnSpPr>
          <p:spPr>
            <a:xfrm>
              <a:off x="9164225" y="1929928"/>
              <a:ext cx="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081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F8ED2-5003-7890-8BF9-7299DCE48681}"/>
              </a:ext>
            </a:extLst>
          </p:cNvPr>
          <p:cNvSpPr>
            <a:spLocks noGrp="1"/>
          </p:cNvSpPr>
          <p:nvPr>
            <p:ph idx="1"/>
          </p:nvPr>
        </p:nvSpPr>
        <p:spPr>
          <a:xfrm>
            <a:off x="889000" y="1253331"/>
            <a:ext cx="4343400" cy="4351338"/>
          </a:xfrm>
        </p:spPr>
        <p:txBody>
          <a:bodyPr/>
          <a:lstStyle/>
          <a:p>
            <a:pPr>
              <a:lnSpc>
                <a:spcPct val="100000"/>
              </a:lnSpc>
              <a:spcBef>
                <a:spcPts val="0"/>
              </a:spcBef>
            </a:pPr>
            <a:r>
              <a:rPr lang="en-US" sz="3600" dirty="0"/>
              <a:t>Emotion is:</a:t>
            </a:r>
            <a:br>
              <a:rPr lang="en-US" sz="3600" dirty="0"/>
            </a:br>
            <a:endParaRPr lang="en-US" sz="3600" dirty="0"/>
          </a:p>
          <a:p>
            <a:pPr marL="914400" lvl="2" indent="0">
              <a:lnSpc>
                <a:spcPct val="100000"/>
              </a:lnSpc>
              <a:spcBef>
                <a:spcPts val="0"/>
              </a:spcBef>
              <a:buNone/>
            </a:pPr>
            <a:r>
              <a:rPr lang="en-US" sz="2800" dirty="0"/>
              <a:t>Dynamic</a:t>
            </a:r>
            <a:br>
              <a:rPr lang="en-US" sz="2800" dirty="0"/>
            </a:br>
            <a:endParaRPr lang="en-US" sz="2800" dirty="0"/>
          </a:p>
          <a:p>
            <a:pPr marL="914400" lvl="2" indent="0">
              <a:lnSpc>
                <a:spcPct val="100000"/>
              </a:lnSpc>
              <a:spcBef>
                <a:spcPts val="0"/>
              </a:spcBef>
              <a:buNone/>
            </a:pPr>
            <a:r>
              <a:rPr lang="en-US" sz="2800" dirty="0"/>
              <a:t>Multimodal</a:t>
            </a:r>
            <a:br>
              <a:rPr lang="en-US" sz="2800" dirty="0"/>
            </a:br>
            <a:endParaRPr lang="en-US" sz="2800" dirty="0"/>
          </a:p>
          <a:p>
            <a:pPr marL="914400" lvl="2" indent="0">
              <a:lnSpc>
                <a:spcPct val="100000"/>
              </a:lnSpc>
              <a:spcBef>
                <a:spcPts val="0"/>
              </a:spcBef>
              <a:buNone/>
            </a:pPr>
            <a:r>
              <a:rPr lang="en-US" sz="2800" dirty="0"/>
              <a:t>Multidimensional</a:t>
            </a:r>
          </a:p>
          <a:p>
            <a:endParaRPr lang="en-US" dirty="0"/>
          </a:p>
        </p:txBody>
      </p:sp>
      <p:grpSp>
        <p:nvGrpSpPr>
          <p:cNvPr id="14" name="Group 13">
            <a:extLst>
              <a:ext uri="{FF2B5EF4-FFF2-40B4-BE49-F238E27FC236}">
                <a16:creationId xmlns:a16="http://schemas.microsoft.com/office/drawing/2014/main" id="{347C11FF-E5A2-F6AB-DC2D-06883041C8C1}"/>
              </a:ext>
            </a:extLst>
          </p:cNvPr>
          <p:cNvGrpSpPr/>
          <p:nvPr/>
        </p:nvGrpSpPr>
        <p:grpSpPr>
          <a:xfrm>
            <a:off x="1193800" y="2334806"/>
            <a:ext cx="596900" cy="2188388"/>
            <a:chOff x="1384300" y="2692400"/>
            <a:chExt cx="381000" cy="1557375"/>
          </a:xfrm>
        </p:grpSpPr>
        <p:pic>
          <p:nvPicPr>
            <p:cNvPr id="5" name="Graphic 4" descr="Hourglass 30% with solid fill">
              <a:extLst>
                <a:ext uri="{FF2B5EF4-FFF2-40B4-BE49-F238E27FC236}">
                  <a16:creationId xmlns:a16="http://schemas.microsoft.com/office/drawing/2014/main" id="{49510658-54B2-B385-73D4-BE9749462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4300" y="2692400"/>
              <a:ext cx="381000" cy="381000"/>
            </a:xfrm>
            <a:prstGeom prst="rect">
              <a:avLst/>
            </a:prstGeom>
          </p:spPr>
        </p:pic>
        <p:pic>
          <p:nvPicPr>
            <p:cNvPr id="7" name="Graphic 6" descr="Sound Medium with solid fill">
              <a:extLst>
                <a:ext uri="{FF2B5EF4-FFF2-40B4-BE49-F238E27FC236}">
                  <a16:creationId xmlns:a16="http://schemas.microsoft.com/office/drawing/2014/main" id="{4DEF4968-3A90-7C40-5F09-CE1B893040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4300" y="3279000"/>
              <a:ext cx="231000" cy="231000"/>
            </a:xfrm>
            <a:prstGeom prst="rect">
              <a:avLst/>
            </a:prstGeom>
          </p:spPr>
        </p:pic>
        <p:pic>
          <p:nvPicPr>
            <p:cNvPr id="9" name="Graphic 8" descr="Video camera with solid fill">
              <a:extLst>
                <a:ext uri="{FF2B5EF4-FFF2-40B4-BE49-F238E27FC236}">
                  <a16:creationId xmlns:a16="http://schemas.microsoft.com/office/drawing/2014/main" id="{6355DBF9-4212-209C-BCC2-2F217FDEE5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34300" y="3429000"/>
              <a:ext cx="231000" cy="231000"/>
            </a:xfrm>
            <a:prstGeom prst="rect">
              <a:avLst/>
            </a:prstGeom>
          </p:spPr>
        </p:pic>
        <p:pic>
          <p:nvPicPr>
            <p:cNvPr id="11" name="Graphic 10" descr="Grinning face with solid fill with solid fill">
              <a:extLst>
                <a:ext uri="{FF2B5EF4-FFF2-40B4-BE49-F238E27FC236}">
                  <a16:creationId xmlns:a16="http://schemas.microsoft.com/office/drawing/2014/main" id="{5ECC24FD-3178-3565-62B9-E8029B47A2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4300" y="3868775"/>
              <a:ext cx="231000" cy="231000"/>
            </a:xfrm>
            <a:prstGeom prst="rect">
              <a:avLst/>
            </a:prstGeom>
          </p:spPr>
        </p:pic>
        <p:pic>
          <p:nvPicPr>
            <p:cNvPr id="13" name="Graphic 12" descr="Smiling face with solid fill with solid fill">
              <a:extLst>
                <a:ext uri="{FF2B5EF4-FFF2-40B4-BE49-F238E27FC236}">
                  <a16:creationId xmlns:a16="http://schemas.microsoft.com/office/drawing/2014/main" id="{2B5CC065-E42E-A4B1-F71B-EFDDE5A24C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34300" y="4018775"/>
              <a:ext cx="231000" cy="231000"/>
            </a:xfrm>
            <a:prstGeom prst="rect">
              <a:avLst/>
            </a:prstGeom>
          </p:spPr>
        </p:pic>
      </p:grpSp>
    </p:spTree>
    <p:extLst>
      <p:ext uri="{BB962C8B-B14F-4D97-AF65-F5344CB8AC3E}">
        <p14:creationId xmlns:p14="http://schemas.microsoft.com/office/powerpoint/2010/main" val="210159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DF8AEA-3ADF-F523-7BF2-E2B86A42B84B}"/>
              </a:ext>
            </a:extLst>
          </p:cNvPr>
          <p:cNvSpPr txBox="1"/>
          <p:nvPr/>
        </p:nvSpPr>
        <p:spPr>
          <a:xfrm>
            <a:off x="6096000" y="1071604"/>
            <a:ext cx="5676900" cy="6186309"/>
          </a:xfrm>
          <a:prstGeom prst="rect">
            <a:avLst/>
          </a:prstGeom>
          <a:noFill/>
        </p:spPr>
        <p:txBody>
          <a:bodyPr wrap="square" rtlCol="0">
            <a:spAutoFit/>
          </a:bodyPr>
          <a:lstStyle/>
          <a:p>
            <a:pPr marL="285750" indent="-285750">
              <a:buFont typeface="Arial" panose="020B0604020202020204" pitchFamily="34" charset="0"/>
              <a:buChar char="•"/>
            </a:pPr>
            <a:r>
              <a:rPr lang="en-US" sz="3600" dirty="0"/>
              <a:t>Traditional unimodal stimuli sets may not elicit sufficient affective responses</a:t>
            </a:r>
            <a:br>
              <a:rPr lang="en-US" sz="3600" dirty="0"/>
            </a:br>
            <a:endParaRPr lang="en-US" sz="3600" dirty="0"/>
          </a:p>
          <a:p>
            <a:pPr marL="285750" indent="-285750">
              <a:buFont typeface="Arial" panose="020B0604020202020204" pitchFamily="34" charset="0"/>
              <a:buChar char="•"/>
            </a:pPr>
            <a:r>
              <a:rPr lang="en-US" sz="3600" dirty="0"/>
              <a:t>Naturalistic movie stimuli can move us towards greater ecological validity, yielding more accurate affective representations</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endParaRPr lang="en-US" sz="3600" dirty="0"/>
          </a:p>
        </p:txBody>
      </p:sp>
      <p:sp>
        <p:nvSpPr>
          <p:cNvPr id="15" name="Content Placeholder 2">
            <a:extLst>
              <a:ext uri="{FF2B5EF4-FFF2-40B4-BE49-F238E27FC236}">
                <a16:creationId xmlns:a16="http://schemas.microsoft.com/office/drawing/2014/main" id="{E9153BB8-ED3D-30DA-6390-F77474A1492D}"/>
              </a:ext>
            </a:extLst>
          </p:cNvPr>
          <p:cNvSpPr>
            <a:spLocks noGrp="1"/>
          </p:cNvSpPr>
          <p:nvPr>
            <p:ph idx="1"/>
          </p:nvPr>
        </p:nvSpPr>
        <p:spPr>
          <a:xfrm>
            <a:off x="889000" y="1253331"/>
            <a:ext cx="4343400" cy="4351338"/>
          </a:xfrm>
        </p:spPr>
        <p:txBody>
          <a:bodyPr/>
          <a:lstStyle/>
          <a:p>
            <a:pPr>
              <a:lnSpc>
                <a:spcPct val="100000"/>
              </a:lnSpc>
              <a:spcBef>
                <a:spcPts val="0"/>
              </a:spcBef>
            </a:pPr>
            <a:r>
              <a:rPr lang="en-US" sz="3600" dirty="0"/>
              <a:t>Emotion is:</a:t>
            </a:r>
            <a:br>
              <a:rPr lang="en-US" sz="3600" dirty="0"/>
            </a:br>
            <a:endParaRPr lang="en-US" sz="3600" dirty="0"/>
          </a:p>
          <a:p>
            <a:pPr marL="914400" lvl="2" indent="0">
              <a:lnSpc>
                <a:spcPct val="100000"/>
              </a:lnSpc>
              <a:spcBef>
                <a:spcPts val="0"/>
              </a:spcBef>
              <a:buNone/>
            </a:pPr>
            <a:r>
              <a:rPr lang="en-US" sz="2800" dirty="0"/>
              <a:t>Dynamic</a:t>
            </a:r>
            <a:br>
              <a:rPr lang="en-US" sz="2800" dirty="0"/>
            </a:br>
            <a:endParaRPr lang="en-US" sz="2800" dirty="0"/>
          </a:p>
          <a:p>
            <a:pPr marL="914400" lvl="2" indent="0">
              <a:lnSpc>
                <a:spcPct val="100000"/>
              </a:lnSpc>
              <a:spcBef>
                <a:spcPts val="0"/>
              </a:spcBef>
              <a:buNone/>
            </a:pPr>
            <a:r>
              <a:rPr lang="en-US" sz="2800" dirty="0"/>
              <a:t>Multimodal</a:t>
            </a:r>
            <a:br>
              <a:rPr lang="en-US" sz="2800" dirty="0"/>
            </a:br>
            <a:endParaRPr lang="en-US" sz="2800" dirty="0"/>
          </a:p>
          <a:p>
            <a:pPr marL="914400" lvl="2" indent="0">
              <a:lnSpc>
                <a:spcPct val="100000"/>
              </a:lnSpc>
              <a:spcBef>
                <a:spcPts val="0"/>
              </a:spcBef>
              <a:buNone/>
            </a:pPr>
            <a:r>
              <a:rPr lang="en-US" sz="2800" dirty="0"/>
              <a:t>Multidimensional</a:t>
            </a:r>
          </a:p>
          <a:p>
            <a:endParaRPr lang="en-US" dirty="0"/>
          </a:p>
        </p:txBody>
      </p:sp>
      <p:grpSp>
        <p:nvGrpSpPr>
          <p:cNvPr id="16" name="Group 15">
            <a:extLst>
              <a:ext uri="{FF2B5EF4-FFF2-40B4-BE49-F238E27FC236}">
                <a16:creationId xmlns:a16="http://schemas.microsoft.com/office/drawing/2014/main" id="{797BD2FC-189E-E242-91C1-E6A5F5BCE647}"/>
              </a:ext>
            </a:extLst>
          </p:cNvPr>
          <p:cNvGrpSpPr/>
          <p:nvPr/>
        </p:nvGrpSpPr>
        <p:grpSpPr>
          <a:xfrm>
            <a:off x="1193800" y="2334806"/>
            <a:ext cx="596900" cy="2188388"/>
            <a:chOff x="1384300" y="2692400"/>
            <a:chExt cx="381000" cy="1557375"/>
          </a:xfrm>
        </p:grpSpPr>
        <p:pic>
          <p:nvPicPr>
            <p:cNvPr id="17" name="Graphic 16" descr="Hourglass 30% with solid fill">
              <a:extLst>
                <a:ext uri="{FF2B5EF4-FFF2-40B4-BE49-F238E27FC236}">
                  <a16:creationId xmlns:a16="http://schemas.microsoft.com/office/drawing/2014/main" id="{99CEA237-7FA0-A523-7DF7-622A5BF2FC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4300" y="2692400"/>
              <a:ext cx="381000" cy="381000"/>
            </a:xfrm>
            <a:prstGeom prst="rect">
              <a:avLst/>
            </a:prstGeom>
          </p:spPr>
        </p:pic>
        <p:pic>
          <p:nvPicPr>
            <p:cNvPr id="18" name="Graphic 17" descr="Sound Medium with solid fill">
              <a:extLst>
                <a:ext uri="{FF2B5EF4-FFF2-40B4-BE49-F238E27FC236}">
                  <a16:creationId xmlns:a16="http://schemas.microsoft.com/office/drawing/2014/main" id="{F282A523-3F3F-5DCA-27AD-BF671448C0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4300" y="3279000"/>
              <a:ext cx="231000" cy="231000"/>
            </a:xfrm>
            <a:prstGeom prst="rect">
              <a:avLst/>
            </a:prstGeom>
          </p:spPr>
        </p:pic>
        <p:pic>
          <p:nvPicPr>
            <p:cNvPr id="19" name="Graphic 18" descr="Video camera with solid fill">
              <a:extLst>
                <a:ext uri="{FF2B5EF4-FFF2-40B4-BE49-F238E27FC236}">
                  <a16:creationId xmlns:a16="http://schemas.microsoft.com/office/drawing/2014/main" id="{53C5C28C-E444-EAC4-00D8-DA03561EA2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34300" y="3429000"/>
              <a:ext cx="231000" cy="231000"/>
            </a:xfrm>
            <a:prstGeom prst="rect">
              <a:avLst/>
            </a:prstGeom>
          </p:spPr>
        </p:pic>
        <p:pic>
          <p:nvPicPr>
            <p:cNvPr id="20" name="Graphic 19" descr="Grinning face with solid fill with solid fill">
              <a:extLst>
                <a:ext uri="{FF2B5EF4-FFF2-40B4-BE49-F238E27FC236}">
                  <a16:creationId xmlns:a16="http://schemas.microsoft.com/office/drawing/2014/main" id="{CD0DF640-0F84-2ADC-5036-C87E6FFF42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4300" y="3868775"/>
              <a:ext cx="231000" cy="231000"/>
            </a:xfrm>
            <a:prstGeom prst="rect">
              <a:avLst/>
            </a:prstGeom>
          </p:spPr>
        </p:pic>
        <p:pic>
          <p:nvPicPr>
            <p:cNvPr id="21" name="Graphic 20" descr="Smiling face with solid fill with solid fill">
              <a:extLst>
                <a:ext uri="{FF2B5EF4-FFF2-40B4-BE49-F238E27FC236}">
                  <a16:creationId xmlns:a16="http://schemas.microsoft.com/office/drawing/2014/main" id="{F1550BDE-10A6-F070-0C89-9784B8E68A5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34300" y="4018775"/>
              <a:ext cx="231000" cy="231000"/>
            </a:xfrm>
            <a:prstGeom prst="rect">
              <a:avLst/>
            </a:prstGeom>
          </p:spPr>
        </p:pic>
      </p:grpSp>
    </p:spTree>
    <p:extLst>
      <p:ext uri="{BB962C8B-B14F-4D97-AF65-F5344CB8AC3E}">
        <p14:creationId xmlns:p14="http://schemas.microsoft.com/office/powerpoint/2010/main" val="2896099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FB1A2D1-F6FC-4202-BA12-D683F69AC228}"/>
              </a:ext>
            </a:extLst>
          </p:cNvPr>
          <p:cNvSpPr>
            <a:spLocks noGrp="1"/>
          </p:cNvSpPr>
          <p:nvPr>
            <p:ph type="title"/>
          </p:nvPr>
        </p:nvSpPr>
        <p:spPr>
          <a:xfrm>
            <a:off x="838203" y="262543"/>
            <a:ext cx="3888526" cy="836990"/>
          </a:xfrm>
        </p:spPr>
        <p:txBody>
          <a:bodyPr>
            <a:normAutofit/>
          </a:bodyPr>
          <a:lstStyle/>
          <a:p>
            <a:r>
              <a:rPr lang="en-US" dirty="0"/>
              <a:t>Introducing RSA</a:t>
            </a:r>
          </a:p>
        </p:txBody>
      </p:sp>
      <p:sp>
        <p:nvSpPr>
          <p:cNvPr id="3" name="Content Placeholder 2">
            <a:extLst>
              <a:ext uri="{FF2B5EF4-FFF2-40B4-BE49-F238E27FC236}">
                <a16:creationId xmlns:a16="http://schemas.microsoft.com/office/drawing/2014/main" id="{3A4519C2-2B06-4516-8E8F-D7EFB2CC9DD0}"/>
              </a:ext>
            </a:extLst>
          </p:cNvPr>
          <p:cNvSpPr>
            <a:spLocks noGrp="1"/>
          </p:cNvSpPr>
          <p:nvPr>
            <p:ph idx="1"/>
          </p:nvPr>
        </p:nvSpPr>
        <p:spPr>
          <a:xfrm>
            <a:off x="838201" y="1099533"/>
            <a:ext cx="3888528" cy="3553581"/>
          </a:xfrm>
        </p:spPr>
        <p:txBody>
          <a:bodyPr>
            <a:normAutofit/>
          </a:bodyPr>
          <a:lstStyle/>
          <a:p>
            <a:r>
              <a:rPr lang="en-US" sz="2000" dirty="0"/>
              <a:t>Representational Similarity Analysis (RSA) is a statistical methodology that allows us to analyze relative similarity among a set of stimuli based upon the pattern that response to the stimuli produces.</a:t>
            </a:r>
          </a:p>
        </p:txBody>
      </p:sp>
      <p:sp>
        <p:nvSpPr>
          <p:cNvPr id="4" name="Slide Number Placeholder 3">
            <a:extLst>
              <a:ext uri="{FF2B5EF4-FFF2-40B4-BE49-F238E27FC236}">
                <a16:creationId xmlns:a16="http://schemas.microsoft.com/office/drawing/2014/main" id="{318FC69B-EABC-4DB4-92FF-B5E9598BDF6F}"/>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smtClean="0"/>
              <a:pPr>
                <a:spcAft>
                  <a:spcPts val="600"/>
                </a:spcAft>
              </a:pPr>
              <a:t>33</a:t>
            </a:fld>
            <a:endParaRPr lang="en-US" dirty="0"/>
          </a:p>
        </p:txBody>
      </p:sp>
      <p:pic>
        <p:nvPicPr>
          <p:cNvPr id="8" name="Picture 7">
            <a:extLst>
              <a:ext uri="{FF2B5EF4-FFF2-40B4-BE49-F238E27FC236}">
                <a16:creationId xmlns:a16="http://schemas.microsoft.com/office/drawing/2014/main" id="{575F25BF-F97B-4626-8A76-9D806B78415F}"/>
              </a:ext>
            </a:extLst>
          </p:cNvPr>
          <p:cNvPicPr>
            <a:picLocks noChangeAspect="1"/>
          </p:cNvPicPr>
          <p:nvPr/>
        </p:nvPicPr>
        <p:blipFill rotWithShape="1">
          <a:blip r:embed="rId3"/>
          <a:srcRect t="4749" r="45591" b="50284"/>
          <a:stretch/>
        </p:blipFill>
        <p:spPr>
          <a:xfrm>
            <a:off x="227331" y="3268123"/>
            <a:ext cx="7059361" cy="3327334"/>
          </a:xfrm>
          <a:prstGeom prst="rect">
            <a:avLst/>
          </a:prstGeom>
        </p:spPr>
      </p:pic>
      <p:grpSp>
        <p:nvGrpSpPr>
          <p:cNvPr id="9" name="Group 8">
            <a:extLst>
              <a:ext uri="{FF2B5EF4-FFF2-40B4-BE49-F238E27FC236}">
                <a16:creationId xmlns:a16="http://schemas.microsoft.com/office/drawing/2014/main" id="{77BCCF6C-C8B4-4D3A-B7D3-3FD4B384C4F7}"/>
              </a:ext>
            </a:extLst>
          </p:cNvPr>
          <p:cNvGrpSpPr/>
          <p:nvPr/>
        </p:nvGrpSpPr>
        <p:grpSpPr>
          <a:xfrm>
            <a:off x="7514023" y="656381"/>
            <a:ext cx="3636433" cy="5545238"/>
            <a:chOff x="7912100" y="670553"/>
            <a:chExt cx="3636433" cy="5545238"/>
          </a:xfrm>
        </p:grpSpPr>
        <p:pic>
          <p:nvPicPr>
            <p:cNvPr id="11" name="Content Placeholder 3">
              <a:extLst>
                <a:ext uri="{FF2B5EF4-FFF2-40B4-BE49-F238E27FC236}">
                  <a16:creationId xmlns:a16="http://schemas.microsoft.com/office/drawing/2014/main" id="{BEA3206B-D12C-49C0-AC1E-2FE64652B54A}"/>
                </a:ext>
              </a:extLst>
            </p:cNvPr>
            <p:cNvPicPr>
              <a:picLocks noChangeAspect="1"/>
            </p:cNvPicPr>
            <p:nvPr/>
          </p:nvPicPr>
          <p:blipFill rotWithShape="1">
            <a:blip r:embed="rId4"/>
            <a:srcRect l="73346" r="-428"/>
            <a:stretch/>
          </p:blipFill>
          <p:spPr>
            <a:xfrm>
              <a:off x="10268262" y="670553"/>
              <a:ext cx="1280271" cy="5545238"/>
            </a:xfrm>
            <a:prstGeom prst="rect">
              <a:avLst/>
            </a:prstGeom>
          </p:spPr>
        </p:pic>
        <p:pic>
          <p:nvPicPr>
            <p:cNvPr id="13" name="Content Placeholder 3">
              <a:extLst>
                <a:ext uri="{FF2B5EF4-FFF2-40B4-BE49-F238E27FC236}">
                  <a16:creationId xmlns:a16="http://schemas.microsoft.com/office/drawing/2014/main" id="{BF5F64FF-5BD3-4568-A59D-F91A38591D79}"/>
                </a:ext>
              </a:extLst>
            </p:cNvPr>
            <p:cNvPicPr>
              <a:picLocks noChangeAspect="1"/>
            </p:cNvPicPr>
            <p:nvPr/>
          </p:nvPicPr>
          <p:blipFill rotWithShape="1">
            <a:blip r:embed="rId4"/>
            <a:srcRect r="50370"/>
            <a:stretch/>
          </p:blipFill>
          <p:spPr>
            <a:xfrm>
              <a:off x="7912100" y="670553"/>
              <a:ext cx="2356163" cy="5545238"/>
            </a:xfrm>
            <a:prstGeom prst="rect">
              <a:avLst/>
            </a:prstGeom>
            <a:effectLst/>
          </p:spPr>
        </p:pic>
      </p:grpSp>
      <p:sp>
        <p:nvSpPr>
          <p:cNvPr id="14" name="TextBox 13">
            <a:extLst>
              <a:ext uri="{FF2B5EF4-FFF2-40B4-BE49-F238E27FC236}">
                <a16:creationId xmlns:a16="http://schemas.microsoft.com/office/drawing/2014/main" id="{95D2D1A9-F625-4A19-B79F-D7523EC2A1E7}"/>
              </a:ext>
            </a:extLst>
          </p:cNvPr>
          <p:cNvSpPr txBox="1"/>
          <p:nvPr/>
        </p:nvSpPr>
        <p:spPr>
          <a:xfrm>
            <a:off x="7021908" y="6527606"/>
            <a:ext cx="2053960" cy="307777"/>
          </a:xfrm>
          <a:prstGeom prst="rect">
            <a:avLst/>
          </a:prstGeom>
          <a:noFill/>
        </p:spPr>
        <p:txBody>
          <a:bodyPr wrap="none" rtlCol="0">
            <a:spAutoFit/>
          </a:bodyPr>
          <a:lstStyle/>
          <a:p>
            <a:r>
              <a:rPr lang="en-US" sz="1400" dirty="0"/>
              <a:t>Popal, Wang, Olson, 2020</a:t>
            </a:r>
          </a:p>
        </p:txBody>
      </p:sp>
    </p:spTree>
    <p:extLst>
      <p:ext uri="{BB962C8B-B14F-4D97-AF65-F5344CB8AC3E}">
        <p14:creationId xmlns:p14="http://schemas.microsoft.com/office/powerpoint/2010/main" val="3333368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3F068-D855-49B7-9C3D-AC8692536C38}"/>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dirty="0">
                <a:solidFill>
                  <a:schemeClr val="bg1"/>
                </a:solidFill>
                <a:latin typeface="+mj-lt"/>
                <a:ea typeface="+mj-ea"/>
                <a:cs typeface="+mj-cs"/>
              </a:rPr>
              <a:t>Why RSA?</a:t>
            </a:r>
          </a:p>
        </p:txBody>
      </p:sp>
      <p:grpSp>
        <p:nvGrpSpPr>
          <p:cNvPr id="14" name="Group 13">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pic>
        <p:nvPicPr>
          <p:cNvPr id="5" name="Content Placeholder 4" descr="Graphical user interface, website&#10;&#10;Description automatically generated">
            <a:extLst>
              <a:ext uri="{FF2B5EF4-FFF2-40B4-BE49-F238E27FC236}">
                <a16:creationId xmlns:a16="http://schemas.microsoft.com/office/drawing/2014/main" id="{19B59948-A0BC-4149-A0E4-A8217016585F}"/>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4953672" y="933454"/>
            <a:ext cx="6915481" cy="4339461"/>
          </a:xfrm>
          <a:prstGeom prst="rect">
            <a:avLst/>
          </a:prstGeom>
        </p:spPr>
      </p:pic>
      <p:sp>
        <p:nvSpPr>
          <p:cNvPr id="4" name="Slide Number Placeholder 3">
            <a:extLst>
              <a:ext uri="{FF2B5EF4-FFF2-40B4-BE49-F238E27FC236}">
                <a16:creationId xmlns:a16="http://schemas.microsoft.com/office/drawing/2014/main" id="{69D81F97-EACF-4019-A4A9-329029AC1037}"/>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487BF82C-E13A-41E3-8FC7-D3379C9C34FC}" type="slidenum">
              <a:rPr lang="en-US">
                <a:solidFill>
                  <a:schemeClr val="bg1"/>
                </a:solidFill>
              </a:rPr>
              <a:pPr algn="ctr">
                <a:spcAft>
                  <a:spcPts val="600"/>
                </a:spcAft>
              </a:pPr>
              <a:t>34</a:t>
            </a:fld>
            <a:endParaRPr lang="en-US" dirty="0">
              <a:solidFill>
                <a:schemeClr val="bg1"/>
              </a:solidFill>
            </a:endParaRPr>
          </a:p>
        </p:txBody>
      </p:sp>
    </p:spTree>
    <p:extLst>
      <p:ext uri="{BB962C8B-B14F-4D97-AF65-F5344CB8AC3E}">
        <p14:creationId xmlns:p14="http://schemas.microsoft.com/office/powerpoint/2010/main" val="2026400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F05323-66DB-42FB-85ED-FC843E6D32BD}"/>
              </a:ext>
            </a:extLst>
          </p:cNvPr>
          <p:cNvSpPr>
            <a:spLocks noGrp="1"/>
          </p:cNvSpPr>
          <p:nvPr>
            <p:ph type="title"/>
          </p:nvPr>
        </p:nvSpPr>
        <p:spPr>
          <a:xfrm>
            <a:off x="838201" y="345810"/>
            <a:ext cx="5120561" cy="1325563"/>
          </a:xfrm>
        </p:spPr>
        <p:txBody>
          <a:bodyPr>
            <a:normAutofit/>
          </a:bodyPr>
          <a:lstStyle/>
          <a:p>
            <a:r>
              <a:rPr lang="en-US" dirty="0"/>
              <a:t>Our Data</a:t>
            </a:r>
          </a:p>
        </p:txBody>
      </p:sp>
      <p:sp>
        <p:nvSpPr>
          <p:cNvPr id="3" name="Content Placeholder 2">
            <a:extLst>
              <a:ext uri="{FF2B5EF4-FFF2-40B4-BE49-F238E27FC236}">
                <a16:creationId xmlns:a16="http://schemas.microsoft.com/office/drawing/2014/main" id="{4E5D22EA-7362-4909-B409-D17254EA70B8}"/>
              </a:ext>
            </a:extLst>
          </p:cNvPr>
          <p:cNvSpPr>
            <a:spLocks noGrp="1"/>
          </p:cNvSpPr>
          <p:nvPr>
            <p:ph idx="1"/>
          </p:nvPr>
        </p:nvSpPr>
        <p:spPr>
          <a:xfrm>
            <a:off x="838201" y="1825625"/>
            <a:ext cx="5092194" cy="4351338"/>
          </a:xfrm>
        </p:spPr>
        <p:txBody>
          <a:bodyPr>
            <a:normAutofit/>
          </a:bodyPr>
          <a:lstStyle/>
          <a:p>
            <a:r>
              <a:rPr lang="en-US" dirty="0"/>
              <a:t>57 participants</a:t>
            </a:r>
          </a:p>
          <a:p>
            <a:pPr lvl="1"/>
            <a:r>
              <a:rPr lang="en-US" dirty="0"/>
              <a:t>36 children, 21 adults </a:t>
            </a:r>
          </a:p>
          <a:p>
            <a:r>
              <a:rPr lang="en-US" dirty="0"/>
              <a:t>12 excluded for excessive head motion</a:t>
            </a:r>
          </a:p>
          <a:p>
            <a:r>
              <a:rPr lang="en-US" dirty="0"/>
              <a:t>Final sample:</a:t>
            </a:r>
          </a:p>
          <a:p>
            <a:pPr lvl="1"/>
            <a:r>
              <a:rPr lang="en-US" dirty="0"/>
              <a:t>25 Children</a:t>
            </a:r>
          </a:p>
          <a:p>
            <a:pPr lvl="2"/>
            <a:r>
              <a:rPr lang="en-US" dirty="0"/>
              <a:t>ages 4-10 </a:t>
            </a:r>
            <a:r>
              <a:rPr lang="en-US" sz="1600" i="1" dirty="0"/>
              <a:t>(M =7.4 yrs, sd = 1.85 yrs)</a:t>
            </a:r>
            <a:endParaRPr lang="en-US" i="1" dirty="0"/>
          </a:p>
          <a:p>
            <a:pPr lvl="1"/>
            <a:r>
              <a:rPr lang="en-US" dirty="0"/>
              <a:t>20 Adults</a:t>
            </a:r>
          </a:p>
          <a:p>
            <a:pPr lvl="2"/>
            <a:r>
              <a:rPr lang="en-US" dirty="0"/>
              <a:t>ages 20 - 44 </a:t>
            </a:r>
            <a:r>
              <a:rPr lang="en-US" sz="1600" i="1" dirty="0"/>
              <a:t>(M =26.7 yrs, sd = 5.20 yrs)</a:t>
            </a:r>
            <a:endParaRPr lang="en-US" i="1"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8C6EE4A-2964-449E-99DF-85B519553ADB}"/>
              </a:ext>
            </a:extLst>
          </p:cNvPr>
          <p:cNvPicPr>
            <a:picLocks noChangeAspect="1"/>
          </p:cNvPicPr>
          <p:nvPr/>
        </p:nvPicPr>
        <p:blipFill rotWithShape="1">
          <a:blip r:embed="rId3"/>
          <a:srcRect t="3429" b="26745"/>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77CC6B34-B0F0-4992-B6B1-AFA46F647DB8}"/>
              </a:ext>
            </a:extLst>
          </p:cNvPr>
          <p:cNvSpPr>
            <a:spLocks noGrp="1"/>
          </p:cNvSpPr>
          <p:nvPr>
            <p:ph type="sldNum" sz="quarter" idx="12"/>
          </p:nvPr>
        </p:nvSpPr>
        <p:spPr>
          <a:xfrm>
            <a:off x="8610600" y="6356349"/>
            <a:ext cx="2743200" cy="365125"/>
          </a:xfrm>
        </p:spPr>
        <p:txBody>
          <a:bodyPr>
            <a:normAutofit/>
          </a:bodyPr>
          <a:lstStyle/>
          <a:p>
            <a:pPr>
              <a:spcAft>
                <a:spcPts val="600"/>
              </a:spcAft>
            </a:pPr>
            <a:fld id="{487BF82C-E13A-41E3-8FC7-D3379C9C34FC}" type="slidenum">
              <a:rPr lang="en-US">
                <a:solidFill>
                  <a:srgbClr val="FFFFFF"/>
                </a:solidFill>
              </a:rPr>
              <a:pPr>
                <a:spcAft>
                  <a:spcPts val="600"/>
                </a:spcAft>
              </a:pPr>
              <a:t>35</a:t>
            </a:fld>
            <a:endParaRPr lang="en-US" dirty="0">
              <a:solidFill>
                <a:srgbClr val="FFFFFF"/>
              </a:solidFill>
            </a:endParaRPr>
          </a:p>
        </p:txBody>
      </p:sp>
    </p:spTree>
    <p:extLst>
      <p:ext uri="{BB962C8B-B14F-4D97-AF65-F5344CB8AC3E}">
        <p14:creationId xmlns:p14="http://schemas.microsoft.com/office/powerpoint/2010/main" val="2012852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4EE9BC73-EC66-4C37-8DC5-702FC672012B}"/>
              </a:ext>
            </a:extLst>
          </p:cNvPr>
          <p:cNvPicPr>
            <a:picLocks noChangeAspect="1"/>
          </p:cNvPicPr>
          <p:nvPr/>
        </p:nvPicPr>
        <p:blipFill rotWithShape="1">
          <a:blip r:embed="rId3"/>
          <a:srcRect r="16810" b="-1"/>
          <a:stretch/>
        </p:blipFill>
        <p:spPr>
          <a:xfrm>
            <a:off x="1" y="10"/>
            <a:ext cx="9669642" cy="6857990"/>
          </a:xfrm>
          <a:prstGeom prst="rect">
            <a:avLst/>
          </a:prstGeom>
        </p:spPr>
      </p:pic>
      <p:sp>
        <p:nvSpPr>
          <p:cNvPr id="33"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23C91A-3243-4E59-912A-E9C7480BD383}"/>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Stimuli</a:t>
            </a:r>
          </a:p>
        </p:txBody>
      </p:sp>
      <p:sp>
        <p:nvSpPr>
          <p:cNvPr id="3" name="TextBox 2">
            <a:extLst>
              <a:ext uri="{FF2B5EF4-FFF2-40B4-BE49-F238E27FC236}">
                <a16:creationId xmlns:a16="http://schemas.microsoft.com/office/drawing/2014/main" id="{13780D76-8247-4D54-9B17-13329D01045C}"/>
              </a:ext>
            </a:extLst>
          </p:cNvPr>
          <p:cNvSpPr txBox="1"/>
          <p:nvPr/>
        </p:nvSpPr>
        <p:spPr>
          <a:xfrm>
            <a:off x="7531610" y="2265037"/>
            <a:ext cx="3822189" cy="3742762"/>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sz="2000" dirty="0"/>
              <a:t>Twenty-four clips from popular children’s movies </a:t>
            </a:r>
          </a:p>
          <a:p>
            <a:pPr marL="742950" lvl="1" indent="-228600">
              <a:lnSpc>
                <a:spcPct val="90000"/>
              </a:lnSpc>
              <a:spcAft>
                <a:spcPts val="600"/>
              </a:spcAft>
              <a:buFont typeface="Arial" panose="020B0604020202020204" pitchFamily="34" charset="0"/>
              <a:buChar char="•"/>
            </a:pPr>
            <a:r>
              <a:rPr lang="en-US" sz="2000" dirty="0"/>
              <a:t>8 pos., 8 neg., 8 neut.</a:t>
            </a:r>
          </a:p>
          <a:p>
            <a:pPr marL="742950" lvl="1" indent="-228600">
              <a:lnSpc>
                <a:spcPct val="90000"/>
              </a:lnSpc>
              <a:spcAft>
                <a:spcPts val="600"/>
              </a:spcAft>
              <a:buFont typeface="Arial" panose="020B0604020202020204" pitchFamily="34" charset="0"/>
              <a:buChar char="•"/>
            </a:pPr>
            <a:r>
              <a:rPr lang="en-US" sz="2000" dirty="0"/>
              <a:t>Each film provided 1 pos. and 1 neg. clip</a:t>
            </a:r>
          </a:p>
          <a:p>
            <a:pPr marL="742950" lvl="1" indent="-228600">
              <a:lnSpc>
                <a:spcPct val="90000"/>
              </a:lnSpc>
              <a:spcAft>
                <a:spcPts val="600"/>
              </a:spcAft>
              <a:buFont typeface="Arial" panose="020B0604020202020204" pitchFamily="34" charset="0"/>
              <a:buChar char="•"/>
            </a:pPr>
            <a:r>
              <a:rPr lang="en-US" sz="2000" dirty="0"/>
              <a:t>Neut. clips sourced from nature documentaries</a:t>
            </a:r>
            <a:br>
              <a:rPr lang="en-US" sz="2000" dirty="0"/>
            </a:br>
            <a:endParaRPr lang="en-US" sz="2000" dirty="0"/>
          </a:p>
          <a:p>
            <a:pPr marL="285750" indent="-228600">
              <a:lnSpc>
                <a:spcPct val="90000"/>
              </a:lnSpc>
              <a:spcAft>
                <a:spcPts val="600"/>
              </a:spcAft>
              <a:buFont typeface="Arial" panose="020B0604020202020204" pitchFamily="34" charset="0"/>
              <a:buChar char="•"/>
            </a:pPr>
            <a:r>
              <a:rPr lang="en-US" sz="2000" dirty="0"/>
              <a:t>No difference between adult and child familiarity scores</a:t>
            </a:r>
            <a:br>
              <a:rPr lang="en-US" sz="2000" dirty="0"/>
            </a:br>
            <a:endParaRPr lang="en-US" sz="2000" dirty="0"/>
          </a:p>
          <a:p>
            <a:pPr marL="285750" indent="-228600">
              <a:lnSpc>
                <a:spcPct val="90000"/>
              </a:lnSpc>
              <a:spcAft>
                <a:spcPts val="600"/>
              </a:spcAft>
              <a:buFont typeface="Arial" panose="020B0604020202020204" pitchFamily="34" charset="0"/>
              <a:buChar char="•"/>
            </a:pPr>
            <a:r>
              <a:rPr lang="en-US" sz="2000" dirty="0"/>
              <a:t>Clips were randomized into three orders and assigned to participants at random</a:t>
            </a:r>
          </a:p>
        </p:txBody>
      </p:sp>
      <p:sp>
        <p:nvSpPr>
          <p:cNvPr id="7" name="Slide Number Placeholder 6">
            <a:extLst>
              <a:ext uri="{FF2B5EF4-FFF2-40B4-BE49-F238E27FC236}">
                <a16:creationId xmlns:a16="http://schemas.microsoft.com/office/drawing/2014/main" id="{6189BAE2-424B-49E1-92F8-5C83CB51785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487BF82C-E13A-41E3-8FC7-D3379C9C34FC}" type="slidenum">
              <a:rPr lang="en-US" smtClean="0">
                <a:solidFill>
                  <a:prstClr val="black">
                    <a:tint val="75000"/>
                  </a:prstClr>
                </a:solidFill>
                <a:latin typeface="Calibri" panose="020F0502020204030204"/>
              </a:rPr>
              <a:pPr>
                <a:spcAft>
                  <a:spcPts val="600"/>
                </a:spcAft>
                <a:defRPr/>
              </a:pPr>
              <a:t>36</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296875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4B68-E68E-4841-926D-3FC295D4074C}"/>
              </a:ext>
            </a:extLst>
          </p:cNvPr>
          <p:cNvSpPr>
            <a:spLocks noGrp="1"/>
          </p:cNvSpPr>
          <p:nvPr>
            <p:ph type="title"/>
          </p:nvPr>
        </p:nvSpPr>
        <p:spPr>
          <a:xfrm>
            <a:off x="1188069" y="381935"/>
            <a:ext cx="9356106" cy="1200329"/>
          </a:xfrm>
        </p:spPr>
        <p:txBody>
          <a:bodyPr anchor="t">
            <a:normAutofit/>
          </a:bodyPr>
          <a:lstStyle/>
          <a:p>
            <a:r>
              <a:rPr lang="en-US" sz="8000" dirty="0"/>
              <a:t>Hypotheses</a:t>
            </a:r>
          </a:p>
        </p:txBody>
      </p:sp>
      <p:sp>
        <p:nvSpPr>
          <p:cNvPr id="4" name="Slide Number Placeholder 3">
            <a:extLst>
              <a:ext uri="{FF2B5EF4-FFF2-40B4-BE49-F238E27FC236}">
                <a16:creationId xmlns:a16="http://schemas.microsoft.com/office/drawing/2014/main" id="{05ED4BA0-AB24-4270-BDBD-1CB433D72DD5}"/>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chemeClr val="tx1">
                    <a:alpha val="60000"/>
                  </a:schemeClr>
                </a:solidFill>
              </a:rPr>
              <a:pPr>
                <a:spcAft>
                  <a:spcPts val="600"/>
                </a:spcAft>
              </a:pPr>
              <a:t>37</a:t>
            </a:fld>
            <a:endParaRPr lang="en-US" dirty="0">
              <a:solidFill>
                <a:schemeClr val="tx1">
                  <a:alpha val="60000"/>
                </a:schemeClr>
              </a:solidFill>
            </a:endParaRPr>
          </a:p>
        </p:txBody>
      </p:sp>
      <p:pic>
        <p:nvPicPr>
          <p:cNvPr id="34" name="Picture 33">
            <a:extLst>
              <a:ext uri="{FF2B5EF4-FFF2-40B4-BE49-F238E27FC236}">
                <a16:creationId xmlns:a16="http://schemas.microsoft.com/office/drawing/2014/main" id="{9B7913CF-8507-DF29-F572-A2F710CE0BB3}"/>
              </a:ext>
            </a:extLst>
          </p:cNvPr>
          <p:cNvPicPr>
            <a:picLocks noChangeAspect="1"/>
          </p:cNvPicPr>
          <p:nvPr/>
        </p:nvPicPr>
        <p:blipFill rotWithShape="1">
          <a:blip r:embed="rId3"/>
          <a:srcRect r="67864"/>
          <a:stretch/>
        </p:blipFill>
        <p:spPr>
          <a:xfrm>
            <a:off x="1173805" y="1825625"/>
            <a:ext cx="3011268" cy="4395597"/>
          </a:xfrm>
          <a:prstGeom prst="rect">
            <a:avLst/>
          </a:prstGeom>
        </p:spPr>
      </p:pic>
      <p:pic>
        <p:nvPicPr>
          <p:cNvPr id="35" name="Picture 34">
            <a:extLst>
              <a:ext uri="{FF2B5EF4-FFF2-40B4-BE49-F238E27FC236}">
                <a16:creationId xmlns:a16="http://schemas.microsoft.com/office/drawing/2014/main" id="{1A00B856-57E8-7B0A-F47C-0BAB94CF2AAC}"/>
              </a:ext>
            </a:extLst>
          </p:cNvPr>
          <p:cNvPicPr>
            <a:picLocks noChangeAspect="1"/>
          </p:cNvPicPr>
          <p:nvPr/>
        </p:nvPicPr>
        <p:blipFill rotWithShape="1">
          <a:blip r:embed="rId3">
            <a:alphaModFix amt="20000"/>
          </a:blip>
          <a:srcRect l="32288"/>
          <a:stretch/>
        </p:blipFill>
        <p:spPr>
          <a:xfrm>
            <a:off x="4199329" y="1824228"/>
            <a:ext cx="6344839" cy="4395597"/>
          </a:xfrm>
          <a:prstGeom prst="rect">
            <a:avLst/>
          </a:prstGeom>
        </p:spPr>
      </p:pic>
    </p:spTree>
    <p:extLst>
      <p:ext uri="{BB962C8B-B14F-4D97-AF65-F5344CB8AC3E}">
        <p14:creationId xmlns:p14="http://schemas.microsoft.com/office/powerpoint/2010/main" val="1674181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4"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5"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a:extLst>
              <a:ext uri="{FF2B5EF4-FFF2-40B4-BE49-F238E27FC236}">
                <a16:creationId xmlns:a16="http://schemas.microsoft.com/office/drawing/2014/main" id="{90745037-EC85-47B7-B402-A790EE46EE88}"/>
              </a:ext>
            </a:extLst>
          </p:cNvPr>
          <p:cNvSpPr>
            <a:spLocks noGrp="1"/>
          </p:cNvSpPr>
          <p:nvPr>
            <p:ph type="title"/>
          </p:nvPr>
        </p:nvSpPr>
        <p:spPr>
          <a:xfrm>
            <a:off x="965200" y="1371190"/>
            <a:ext cx="3363170" cy="2183042"/>
          </a:xfrm>
        </p:spPr>
        <p:txBody>
          <a:bodyPr anchor="b">
            <a:normAutofit/>
          </a:bodyPr>
          <a:lstStyle/>
          <a:p>
            <a:r>
              <a:rPr lang="en-US" sz="4000" dirty="0"/>
              <a:t>Regions of Interest</a:t>
            </a:r>
          </a:p>
        </p:txBody>
      </p:sp>
      <p:sp>
        <p:nvSpPr>
          <p:cNvPr id="17"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Shape 18">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6" name="Content Placeholder 4" descr="Diagram&#10;&#10;Description automatically generated">
            <a:extLst>
              <a:ext uri="{FF2B5EF4-FFF2-40B4-BE49-F238E27FC236}">
                <a16:creationId xmlns:a16="http://schemas.microsoft.com/office/drawing/2014/main" id="{8EF2199B-AC49-4C2D-B835-8386C37F1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3810" y="2128734"/>
            <a:ext cx="2430472" cy="2850995"/>
          </a:xfrm>
          <a:prstGeom prst="rect">
            <a:avLst/>
          </a:prstGeom>
        </p:spPr>
      </p:pic>
      <p:sp>
        <p:nvSpPr>
          <p:cNvPr id="3" name="Content Placeholder 2">
            <a:extLst>
              <a:ext uri="{FF2B5EF4-FFF2-40B4-BE49-F238E27FC236}">
                <a16:creationId xmlns:a16="http://schemas.microsoft.com/office/drawing/2014/main" id="{3EBFB764-8AAF-4C10-9E2F-B6E6ACD83199}"/>
              </a:ext>
            </a:extLst>
          </p:cNvPr>
          <p:cNvSpPr>
            <a:spLocks noGrp="1"/>
          </p:cNvSpPr>
          <p:nvPr>
            <p:ph idx="1"/>
          </p:nvPr>
        </p:nvSpPr>
        <p:spPr>
          <a:xfrm>
            <a:off x="965199" y="3729161"/>
            <a:ext cx="5690043" cy="2277321"/>
          </a:xfrm>
        </p:spPr>
        <p:txBody>
          <a:bodyPr>
            <a:normAutofit/>
          </a:bodyPr>
          <a:lstStyle/>
          <a:p>
            <a:r>
              <a:rPr lang="en-US" sz="2400" dirty="0"/>
              <a:t>Amygdala</a:t>
            </a:r>
          </a:p>
          <a:p>
            <a:r>
              <a:rPr lang="en-US" sz="2400" dirty="0"/>
              <a:t>Nucleus Accumbens</a:t>
            </a:r>
          </a:p>
          <a:p>
            <a:r>
              <a:rPr lang="en-US" sz="2400" dirty="0"/>
              <a:t>Ventromedial Prefrontal Cortex</a:t>
            </a:r>
          </a:p>
        </p:txBody>
      </p:sp>
      <p:sp>
        <p:nvSpPr>
          <p:cNvPr id="4" name="Slide Number Placeholder 3">
            <a:extLst>
              <a:ext uri="{FF2B5EF4-FFF2-40B4-BE49-F238E27FC236}">
                <a16:creationId xmlns:a16="http://schemas.microsoft.com/office/drawing/2014/main" id="{6BAD9AD0-6074-48A8-B158-A84FD5790BD9}"/>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487BF82C-E13A-41E3-8FC7-D3379C9C34FC}" type="slidenum">
              <a:rPr lang="en-US">
                <a:solidFill>
                  <a:schemeClr val="bg1"/>
                </a:solidFill>
              </a:rPr>
              <a:pPr algn="ctr">
                <a:spcAft>
                  <a:spcPts val="600"/>
                </a:spcAft>
              </a:pPr>
              <a:t>38</a:t>
            </a:fld>
            <a:endParaRPr lang="en-US" dirty="0">
              <a:solidFill>
                <a:schemeClr val="bg1"/>
              </a:solidFill>
            </a:endParaRPr>
          </a:p>
        </p:txBody>
      </p:sp>
      <p:sp>
        <p:nvSpPr>
          <p:cNvPr id="7" name="TextBox 6">
            <a:extLst>
              <a:ext uri="{FF2B5EF4-FFF2-40B4-BE49-F238E27FC236}">
                <a16:creationId xmlns:a16="http://schemas.microsoft.com/office/drawing/2014/main" id="{AE21C4EB-30CF-4A0C-A8DA-0F457C6F0221}"/>
              </a:ext>
            </a:extLst>
          </p:cNvPr>
          <p:cNvSpPr txBox="1"/>
          <p:nvPr/>
        </p:nvSpPr>
        <p:spPr>
          <a:xfrm>
            <a:off x="8726204" y="5019689"/>
            <a:ext cx="1325684" cy="369332"/>
          </a:xfrm>
          <a:prstGeom prst="rect">
            <a:avLst/>
          </a:prstGeom>
          <a:noFill/>
        </p:spPr>
        <p:txBody>
          <a:bodyPr wrap="none" rtlCol="0">
            <a:spAutoFit/>
          </a:bodyPr>
          <a:lstStyle/>
          <a:p>
            <a:r>
              <a:rPr lang="en-US" b="1" dirty="0"/>
              <a:t>Masks Used</a:t>
            </a:r>
          </a:p>
        </p:txBody>
      </p:sp>
    </p:spTree>
    <p:extLst>
      <p:ext uri="{BB962C8B-B14F-4D97-AF65-F5344CB8AC3E}">
        <p14:creationId xmlns:p14="http://schemas.microsoft.com/office/powerpoint/2010/main" val="274032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190FF3-2BF8-41F6-B908-4BA8216E5048}"/>
              </a:ext>
            </a:extLst>
          </p:cNvPr>
          <p:cNvSpPr>
            <a:spLocks noGrp="1"/>
          </p:cNvSpPr>
          <p:nvPr>
            <p:ph type="title"/>
          </p:nvPr>
        </p:nvSpPr>
        <p:spPr>
          <a:xfrm>
            <a:off x="232244" y="953729"/>
            <a:ext cx="5215078" cy="5880520"/>
          </a:xfrm>
        </p:spPr>
        <p:txBody>
          <a:bodyPr vert="horz" lIns="91440" tIns="45720" rIns="91440" bIns="45720" rtlCol="0" anchor="t">
            <a:normAutofit/>
          </a:bodyPr>
          <a:lstStyle/>
          <a:p>
            <a:pPr algn="ctr"/>
            <a:r>
              <a:rPr lang="en-US" sz="7200" kern="1200" dirty="0">
                <a:solidFill>
                  <a:srgbClr val="FFFFFF"/>
                </a:solidFill>
                <a:latin typeface="+mj-lt"/>
                <a:ea typeface="+mj-ea"/>
                <a:cs typeface="+mj-cs"/>
              </a:rPr>
              <a:t> </a:t>
            </a:r>
            <a:br>
              <a:rPr lang="en-US" sz="7200" kern="1200" dirty="0">
                <a:solidFill>
                  <a:srgbClr val="FFFFFF"/>
                </a:solidFill>
                <a:latin typeface="+mj-lt"/>
                <a:ea typeface="+mj-ea"/>
                <a:cs typeface="+mj-cs"/>
              </a:rPr>
            </a:br>
            <a:br>
              <a:rPr lang="en-US" sz="7200" kern="1200" dirty="0">
                <a:solidFill>
                  <a:srgbClr val="FFFFFF"/>
                </a:solidFill>
                <a:latin typeface="+mj-lt"/>
                <a:ea typeface="+mj-ea"/>
                <a:cs typeface="+mj-cs"/>
              </a:rPr>
            </a:br>
            <a:br>
              <a:rPr lang="en-US" sz="7200" kern="1200" dirty="0">
                <a:solidFill>
                  <a:srgbClr val="FFFFFF"/>
                </a:solidFill>
                <a:latin typeface="+mj-lt"/>
                <a:ea typeface="+mj-ea"/>
                <a:cs typeface="+mj-cs"/>
              </a:rPr>
            </a:br>
            <a:r>
              <a:rPr lang="en-US" sz="7200" kern="1200" dirty="0">
                <a:solidFill>
                  <a:srgbClr val="FFFFFF"/>
                </a:solidFill>
                <a:latin typeface="+mj-lt"/>
                <a:ea typeface="+mj-ea"/>
                <a:cs typeface="+mj-cs"/>
              </a:rPr>
              <a:t>Supported</a:t>
            </a:r>
          </a:p>
        </p:txBody>
      </p:sp>
      <p:sp>
        <p:nvSpPr>
          <p:cNvPr id="3" name="Content Placeholder 2">
            <a:extLst>
              <a:ext uri="{FF2B5EF4-FFF2-40B4-BE49-F238E27FC236}">
                <a16:creationId xmlns:a16="http://schemas.microsoft.com/office/drawing/2014/main" id="{4CF5B2CD-7C5E-48B0-AEC0-08C6181F3688}"/>
              </a:ext>
            </a:extLst>
          </p:cNvPr>
          <p:cNvSpPr>
            <a:spLocks noGrp="1"/>
          </p:cNvSpPr>
          <p:nvPr>
            <p:ph idx="1"/>
          </p:nvPr>
        </p:nvSpPr>
        <p:spPr>
          <a:xfrm>
            <a:off x="5792994" y="224938"/>
            <a:ext cx="5010506" cy="6373434"/>
          </a:xfrm>
        </p:spPr>
        <p:txBody>
          <a:bodyPr vert="horz" lIns="91440" tIns="45720" rIns="91440" bIns="45720" rtlCol="0" anchor="ctr">
            <a:normAutofit/>
          </a:bodyPr>
          <a:lstStyle/>
          <a:p>
            <a:pPr marL="0" indent="0">
              <a:buNone/>
            </a:pPr>
            <a:r>
              <a:rPr lang="en-US" sz="4400" kern="1200" dirty="0">
                <a:solidFill>
                  <a:srgbClr val="FFFFFF"/>
                </a:solidFill>
                <a:latin typeface="+mn-lt"/>
                <a:ea typeface="+mn-ea"/>
                <a:cs typeface="+mn-cs"/>
              </a:rPr>
              <a:t>Overall, children did demonstrate greater pattern similarity relative to adults </a:t>
            </a:r>
          </a:p>
        </p:txBody>
      </p:sp>
      <p:sp>
        <p:nvSpPr>
          <p:cNvPr id="4" name="Slide Number Placeholder 3">
            <a:extLst>
              <a:ext uri="{FF2B5EF4-FFF2-40B4-BE49-F238E27FC236}">
                <a16:creationId xmlns:a16="http://schemas.microsoft.com/office/drawing/2014/main" id="{B87A5D0E-7222-422C-A253-DB0A1039366E}"/>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87BF82C-E13A-41E3-8FC7-D3379C9C34FC}"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39</a:t>
            </a:fld>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3"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4ADD3F73-AF7D-4458-BAD1-98FAB43815D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71" b="97143" l="1017" r="95593">
                        <a14:foregroundMark x1="4407" y1="53714" x2="71525" y2="58286"/>
                        <a14:foregroundMark x1="71525" y1="58286" x2="94576" y2="52000"/>
                        <a14:foregroundMark x1="49831" y1="17143" x2="48814" y2="92571"/>
                        <a14:foregroundMark x1="2034" y1="34857" x2="1017" y2="34857"/>
                        <a14:foregroundMark x1="51186" y1="97143" x2="51186" y2="97143"/>
                        <a14:foregroundMark x1="49153" y1="97714" x2="49153" y2="97714"/>
                        <a14:foregroundMark x1="47458" y1="97714" x2="47458" y2="97714"/>
                        <a14:foregroundMark x1="46441" y1="97714" x2="46441" y2="97714"/>
                        <a14:foregroundMark x1="45085" y1="97714" x2="45085" y2="97714"/>
                        <a14:foregroundMark x1="52542" y1="5714" x2="52542" y2="5714"/>
                        <a14:foregroundMark x1="95932" y1="46857" x2="95932" y2="46857"/>
                        <a14:foregroundMark x1="50508" y1="4571" x2="50508" y2="4571"/>
                        <a14:backgroundMark x1="50508" y1="4000" x2="50508" y2="4000"/>
                      </a14:backgroundRemoval>
                    </a14:imgEffect>
                  </a14:imgLayer>
                </a14:imgProps>
              </a:ext>
            </a:extLst>
          </a:blip>
          <a:stretch>
            <a:fillRect/>
          </a:stretch>
        </p:blipFill>
        <p:spPr>
          <a:xfrm>
            <a:off x="768116" y="1430338"/>
            <a:ext cx="4143335" cy="2457911"/>
          </a:xfrm>
          <a:prstGeom prst="rect">
            <a:avLst/>
          </a:prstGeom>
        </p:spPr>
      </p:pic>
      <p:sp>
        <p:nvSpPr>
          <p:cNvPr id="15"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68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94E7C1-192B-E01C-4E47-A1A6EB91641A}"/>
              </a:ext>
            </a:extLst>
          </p:cNvPr>
          <p:cNvSpPr>
            <a:spLocks noGrp="1"/>
          </p:cNvSpPr>
          <p:nvPr>
            <p:ph type="sldNum" sz="quarter" idx="12"/>
          </p:nvPr>
        </p:nvSpPr>
        <p:spPr/>
        <p:txBody>
          <a:bodyPr/>
          <a:lstStyle/>
          <a:p>
            <a:fld id="{487BF82C-E13A-41E3-8FC7-D3379C9C34FC}" type="slidenum">
              <a:rPr lang="en-US" smtClean="0"/>
              <a:t>4</a:t>
            </a:fld>
            <a:endParaRPr lang="en-US" dirty="0"/>
          </a:p>
        </p:txBody>
      </p:sp>
      <p:pic>
        <p:nvPicPr>
          <p:cNvPr id="14" name="Picture 13" descr="A picture containing tree, outdoor, park, plant&#10;&#10;Description automatically generated">
            <a:extLst>
              <a:ext uri="{FF2B5EF4-FFF2-40B4-BE49-F238E27FC236}">
                <a16:creationId xmlns:a16="http://schemas.microsoft.com/office/drawing/2014/main" id="{032A2E96-7C06-3952-5D6C-A6B406F07B23}"/>
              </a:ext>
            </a:extLst>
          </p:cNvPr>
          <p:cNvPicPr>
            <a:picLocks noChangeAspect="1"/>
          </p:cNvPicPr>
          <p:nvPr/>
        </p:nvPicPr>
        <p:blipFill>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19200" y="136525"/>
            <a:ext cx="9753600" cy="6505575"/>
          </a:xfrm>
          <a:prstGeom prst="rect">
            <a:avLst/>
          </a:prstGeom>
        </p:spPr>
      </p:pic>
      <p:pic>
        <p:nvPicPr>
          <p:cNvPr id="5" name="Content Placeholder 5" descr="A picture containing person, outdoor, outdoor object, pinwheel&#10;&#10;Description automatically generated">
            <a:extLst>
              <a:ext uri="{FF2B5EF4-FFF2-40B4-BE49-F238E27FC236}">
                <a16:creationId xmlns:a16="http://schemas.microsoft.com/office/drawing/2014/main" id="{89FF44A2-3873-E860-E6C2-B34BB5D8E776}"/>
              </a:ext>
            </a:extLst>
          </p:cNvPr>
          <p:cNvPicPr>
            <a:picLocks noGrp="1" noChangeAspect="1"/>
          </p:cNvPicPr>
          <p:nvPr>
            <p:ph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68162" y="525927"/>
            <a:ext cx="6655676" cy="3743818"/>
          </a:xfrm>
        </p:spPr>
      </p:pic>
      <p:pic>
        <p:nvPicPr>
          <p:cNvPr id="9" name="Picture 8" descr="Young casual woman arms raised jumping">
            <a:extLst>
              <a:ext uri="{FF2B5EF4-FFF2-40B4-BE49-F238E27FC236}">
                <a16:creationId xmlns:a16="http://schemas.microsoft.com/office/drawing/2014/main" id="{3B91B7F6-60B8-16B3-598A-A1E9D8432C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8024" y="-472273"/>
            <a:ext cx="3585391" cy="7466798"/>
          </a:xfrm>
          <a:prstGeom prst="rect">
            <a:avLst/>
          </a:prstGeom>
        </p:spPr>
      </p:pic>
      <p:pic>
        <p:nvPicPr>
          <p:cNvPr id="7" name="Picture 6" descr="Young girl cheering two hands">
            <a:extLst>
              <a:ext uri="{FF2B5EF4-FFF2-40B4-BE49-F238E27FC236}">
                <a16:creationId xmlns:a16="http://schemas.microsoft.com/office/drawing/2014/main" id="{75CF6859-1142-5488-EC03-816F2D5D85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437" y="1647930"/>
            <a:ext cx="2443220" cy="5194030"/>
          </a:xfrm>
          <a:prstGeom prst="rect">
            <a:avLst/>
          </a:prstGeom>
        </p:spPr>
      </p:pic>
    </p:spTree>
    <p:extLst>
      <p:ext uri="{BB962C8B-B14F-4D97-AF65-F5344CB8AC3E}">
        <p14:creationId xmlns:p14="http://schemas.microsoft.com/office/powerpoint/2010/main" val="4271161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414B68-E68E-4841-926D-3FC295D4074C}"/>
              </a:ext>
            </a:extLst>
          </p:cNvPr>
          <p:cNvSpPr>
            <a:spLocks noGrp="1"/>
          </p:cNvSpPr>
          <p:nvPr>
            <p:ph type="title"/>
          </p:nvPr>
        </p:nvSpPr>
        <p:spPr>
          <a:xfrm>
            <a:off x="1188069" y="381935"/>
            <a:ext cx="9356106" cy="1200329"/>
          </a:xfrm>
        </p:spPr>
        <p:txBody>
          <a:bodyPr anchor="t">
            <a:normAutofit/>
          </a:bodyPr>
          <a:lstStyle/>
          <a:p>
            <a:r>
              <a:rPr lang="en-US" sz="8000" dirty="0"/>
              <a:t>Hypotheses</a:t>
            </a:r>
          </a:p>
        </p:txBody>
      </p:sp>
      <p:grpSp>
        <p:nvGrpSpPr>
          <p:cNvPr id="12" name="Group 1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dirty="0"/>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dirty="0"/>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dirty="0"/>
            </a:p>
          </p:txBody>
        </p:sp>
      </p:gr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5ED4BA0-AB24-4270-BDBD-1CB433D72DD5}"/>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chemeClr val="tx1">
                    <a:alpha val="60000"/>
                  </a:schemeClr>
                </a:solidFill>
              </a:rPr>
              <a:pPr>
                <a:spcAft>
                  <a:spcPts val="600"/>
                </a:spcAft>
              </a:pPr>
              <a:t>40</a:t>
            </a:fld>
            <a:endParaRPr lang="en-US" dirty="0">
              <a:solidFill>
                <a:schemeClr val="tx1">
                  <a:alpha val="60000"/>
                </a:schemeClr>
              </a:solidFill>
            </a:endParaRPr>
          </a:p>
        </p:txBody>
      </p:sp>
      <p:pic>
        <p:nvPicPr>
          <p:cNvPr id="34" name="Picture 33">
            <a:extLst>
              <a:ext uri="{FF2B5EF4-FFF2-40B4-BE49-F238E27FC236}">
                <a16:creationId xmlns:a16="http://schemas.microsoft.com/office/drawing/2014/main" id="{9B7913CF-8507-DF29-F572-A2F710CE0BB3}"/>
              </a:ext>
            </a:extLst>
          </p:cNvPr>
          <p:cNvPicPr>
            <a:picLocks noChangeAspect="1"/>
          </p:cNvPicPr>
          <p:nvPr/>
        </p:nvPicPr>
        <p:blipFill rotWithShape="1">
          <a:blip r:embed="rId3"/>
          <a:srcRect r="32288"/>
          <a:stretch/>
        </p:blipFill>
        <p:spPr>
          <a:xfrm>
            <a:off x="1173805" y="1825625"/>
            <a:ext cx="6344838" cy="4395597"/>
          </a:xfrm>
          <a:prstGeom prst="rect">
            <a:avLst/>
          </a:prstGeom>
        </p:spPr>
      </p:pic>
      <p:pic>
        <p:nvPicPr>
          <p:cNvPr id="35" name="Picture 34">
            <a:extLst>
              <a:ext uri="{FF2B5EF4-FFF2-40B4-BE49-F238E27FC236}">
                <a16:creationId xmlns:a16="http://schemas.microsoft.com/office/drawing/2014/main" id="{1A00B856-57E8-7B0A-F47C-0BAB94CF2AAC}"/>
              </a:ext>
            </a:extLst>
          </p:cNvPr>
          <p:cNvPicPr>
            <a:picLocks noChangeAspect="1"/>
          </p:cNvPicPr>
          <p:nvPr/>
        </p:nvPicPr>
        <p:blipFill rotWithShape="1">
          <a:blip r:embed="rId3">
            <a:alphaModFix amt="20000"/>
          </a:blip>
          <a:srcRect l="32288"/>
          <a:stretch/>
        </p:blipFill>
        <p:spPr>
          <a:xfrm>
            <a:off x="4199329" y="1824228"/>
            <a:ext cx="6344839" cy="4395597"/>
          </a:xfrm>
          <a:prstGeom prst="rect">
            <a:avLst/>
          </a:prstGeom>
        </p:spPr>
      </p:pic>
    </p:spTree>
    <p:extLst>
      <p:ext uri="{BB962C8B-B14F-4D97-AF65-F5344CB8AC3E}">
        <p14:creationId xmlns:p14="http://schemas.microsoft.com/office/powerpoint/2010/main" val="2405022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7EE9-8780-49BC-8E36-EEFD92E8094C}"/>
              </a:ext>
            </a:extLst>
          </p:cNvPr>
          <p:cNvSpPr>
            <a:spLocks noGrp="1"/>
          </p:cNvSpPr>
          <p:nvPr>
            <p:ph type="title"/>
          </p:nvPr>
        </p:nvSpPr>
        <p:spPr>
          <a:xfrm>
            <a:off x="8052594" y="1009110"/>
            <a:ext cx="3667039" cy="1676603"/>
          </a:xfrm>
        </p:spPr>
        <p:txBody>
          <a:bodyPr>
            <a:normAutofit/>
          </a:bodyPr>
          <a:lstStyle/>
          <a:p>
            <a:pPr algn="ctr"/>
            <a:br>
              <a:rPr lang="en-US" sz="3700" dirty="0"/>
            </a:br>
            <a:r>
              <a:rPr lang="en-US" sz="3700" dirty="0"/>
              <a:t>Supported</a:t>
            </a:r>
          </a:p>
        </p:txBody>
      </p:sp>
      <p:sp>
        <p:nvSpPr>
          <p:cNvPr id="33" name="Rectangle 24">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ntent Placeholder 15">
            <a:extLst>
              <a:ext uri="{FF2B5EF4-FFF2-40B4-BE49-F238E27FC236}">
                <a16:creationId xmlns:a16="http://schemas.microsoft.com/office/drawing/2014/main" id="{AC0E58EF-0D08-4B6F-B469-DD2F13A02258}"/>
              </a:ext>
            </a:extLst>
          </p:cNvPr>
          <p:cNvSpPr>
            <a:spLocks noGrp="1"/>
          </p:cNvSpPr>
          <p:nvPr>
            <p:ph idx="1"/>
          </p:nvPr>
        </p:nvSpPr>
        <p:spPr>
          <a:xfrm>
            <a:off x="8045753" y="2908300"/>
            <a:ext cx="3667036" cy="3390294"/>
          </a:xfrm>
        </p:spPr>
        <p:txBody>
          <a:bodyPr>
            <a:normAutofit/>
          </a:bodyPr>
          <a:lstStyle/>
          <a:p>
            <a:r>
              <a:rPr lang="en-US" sz="1800" dirty="0"/>
              <a:t>Children also demonstrated greater affective pattern similarity relative to our neutral control, while adults did not seem to differentiate along affective lines.</a:t>
            </a:r>
          </a:p>
        </p:txBody>
      </p:sp>
      <p:sp>
        <p:nvSpPr>
          <p:cNvPr id="19" name="Slide Number Placeholder 18">
            <a:extLst>
              <a:ext uri="{FF2B5EF4-FFF2-40B4-BE49-F238E27FC236}">
                <a16:creationId xmlns:a16="http://schemas.microsoft.com/office/drawing/2014/main" id="{C1711415-D300-4A6D-B780-6692960FFFBB}"/>
              </a:ext>
            </a:extLst>
          </p:cNvPr>
          <p:cNvSpPr>
            <a:spLocks noGrp="1"/>
          </p:cNvSpPr>
          <p:nvPr>
            <p:ph type="sldNum" sz="quarter" idx="12"/>
          </p:nvPr>
        </p:nvSpPr>
        <p:spPr>
          <a:xfrm>
            <a:off x="10853928" y="6356350"/>
            <a:ext cx="704088" cy="365125"/>
          </a:xfrm>
        </p:spPr>
        <p:txBody>
          <a:bodyPr>
            <a:normAutofit/>
          </a:bodyPr>
          <a:lstStyle/>
          <a:p>
            <a:pPr algn="l">
              <a:spcAft>
                <a:spcPts val="600"/>
              </a:spcAft>
            </a:pPr>
            <a:fld id="{487BF82C-E13A-41E3-8FC7-D3379C9C34FC}" type="slidenum">
              <a:rPr lang="en-US">
                <a:solidFill>
                  <a:prstClr val="black">
                    <a:tint val="75000"/>
                  </a:prstClr>
                </a:solidFill>
              </a:rPr>
              <a:pPr algn="l">
                <a:spcAft>
                  <a:spcPts val="600"/>
                </a:spcAft>
              </a:pPr>
              <a:t>41</a:t>
            </a:fld>
            <a:endParaRPr lang="en-US" dirty="0">
              <a:solidFill>
                <a:prstClr val="black">
                  <a:tint val="75000"/>
                </a:prstClr>
              </a:solidFill>
            </a:endParaRPr>
          </a:p>
        </p:txBody>
      </p:sp>
      <p:grpSp>
        <p:nvGrpSpPr>
          <p:cNvPr id="8" name="Group 7">
            <a:extLst>
              <a:ext uri="{FF2B5EF4-FFF2-40B4-BE49-F238E27FC236}">
                <a16:creationId xmlns:a16="http://schemas.microsoft.com/office/drawing/2014/main" id="{C889AF19-EBD9-4F3B-B0E1-EE99DD9D94AC}"/>
              </a:ext>
            </a:extLst>
          </p:cNvPr>
          <p:cNvGrpSpPr/>
          <p:nvPr/>
        </p:nvGrpSpPr>
        <p:grpSpPr>
          <a:xfrm>
            <a:off x="744142" y="1032911"/>
            <a:ext cx="6311063" cy="4746144"/>
            <a:chOff x="744142" y="1032911"/>
            <a:chExt cx="6311063" cy="4746144"/>
          </a:xfrm>
        </p:grpSpPr>
        <p:grpSp>
          <p:nvGrpSpPr>
            <p:cNvPr id="7" name="Group 6">
              <a:extLst>
                <a:ext uri="{FF2B5EF4-FFF2-40B4-BE49-F238E27FC236}">
                  <a16:creationId xmlns:a16="http://schemas.microsoft.com/office/drawing/2014/main" id="{2B943B58-B257-4E67-9EC5-51EABE624086}"/>
                </a:ext>
              </a:extLst>
            </p:cNvPr>
            <p:cNvGrpSpPr/>
            <p:nvPr/>
          </p:nvGrpSpPr>
          <p:grpSpPr>
            <a:xfrm>
              <a:off x="744142" y="1032911"/>
              <a:ext cx="6311063" cy="4746144"/>
              <a:chOff x="744142" y="1032911"/>
              <a:chExt cx="6311063" cy="4746144"/>
            </a:xfrm>
          </p:grpSpPr>
          <p:pic>
            <p:nvPicPr>
              <p:cNvPr id="20" name="Picture 19" descr="Chart, box and whisker chart&#10;&#10;Description automatically generated">
                <a:extLst>
                  <a:ext uri="{FF2B5EF4-FFF2-40B4-BE49-F238E27FC236}">
                    <a16:creationId xmlns:a16="http://schemas.microsoft.com/office/drawing/2014/main" id="{2ECAE25D-27C3-4772-8D08-96924AB97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42" y="1078944"/>
                <a:ext cx="6064660" cy="4700111"/>
              </a:xfrm>
              <a:prstGeom prst="rect">
                <a:avLst/>
              </a:prstGeom>
              <a:effectLst/>
            </p:spPr>
          </p:pic>
          <p:grpSp>
            <p:nvGrpSpPr>
              <p:cNvPr id="6" name="Group 5">
                <a:extLst>
                  <a:ext uri="{FF2B5EF4-FFF2-40B4-BE49-F238E27FC236}">
                    <a16:creationId xmlns:a16="http://schemas.microsoft.com/office/drawing/2014/main" id="{7BDE2E3F-793D-4B59-A90C-ECF71953FC20}"/>
                  </a:ext>
                </a:extLst>
              </p:cNvPr>
              <p:cNvGrpSpPr/>
              <p:nvPr/>
            </p:nvGrpSpPr>
            <p:grpSpPr>
              <a:xfrm>
                <a:off x="1458072" y="1032911"/>
                <a:ext cx="5597133" cy="559406"/>
                <a:chOff x="1458072" y="1032911"/>
                <a:chExt cx="5597133" cy="559406"/>
              </a:xfrm>
            </p:grpSpPr>
            <p:sp>
              <p:nvSpPr>
                <p:cNvPr id="5" name="Rectangle 4">
                  <a:extLst>
                    <a:ext uri="{FF2B5EF4-FFF2-40B4-BE49-F238E27FC236}">
                      <a16:creationId xmlns:a16="http://schemas.microsoft.com/office/drawing/2014/main" id="{D292564E-0275-4A27-AA53-626A69EE5CFA}"/>
                    </a:ext>
                  </a:extLst>
                </p:cNvPr>
                <p:cNvSpPr/>
                <p:nvPr/>
              </p:nvSpPr>
              <p:spPr>
                <a:xfrm>
                  <a:off x="1588957" y="1032911"/>
                  <a:ext cx="5219845" cy="559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A90D085-66CD-4F8E-AB28-062546CBE6DE}"/>
                    </a:ext>
                  </a:extLst>
                </p:cNvPr>
                <p:cNvSpPr txBox="1"/>
                <p:nvPr/>
              </p:nvSpPr>
              <p:spPr>
                <a:xfrm>
                  <a:off x="1458072" y="1047901"/>
                  <a:ext cx="5597133" cy="307777"/>
                </a:xfrm>
                <a:prstGeom prst="rect">
                  <a:avLst/>
                </a:prstGeom>
                <a:solidFill>
                  <a:schemeClr val="bg1"/>
                </a:solidFill>
                <a:ln>
                  <a:solidFill>
                    <a:schemeClr val="bg1"/>
                  </a:solidFill>
                </a:ln>
              </p:spPr>
              <p:txBody>
                <a:bodyPr wrap="square" rtlCol="0">
                  <a:spAutoFit/>
                </a:bodyPr>
                <a:lstStyle/>
                <a:p>
                  <a:r>
                    <a:rPr lang="en-US" sz="1400" b="1" dirty="0">
                      <a:latin typeface="Arial Narrow" panose="020B0606020202030204" pitchFamily="34" charset="0"/>
                    </a:rPr>
                    <a:t>Children Generate Greater Valenced Representational Similarity Than Adults</a:t>
                  </a:r>
                </a:p>
              </p:txBody>
            </p:sp>
          </p:grpSp>
        </p:grpSp>
        <p:sp>
          <p:nvSpPr>
            <p:cNvPr id="3" name="Rectangle 2">
              <a:extLst>
                <a:ext uri="{FF2B5EF4-FFF2-40B4-BE49-F238E27FC236}">
                  <a16:creationId xmlns:a16="http://schemas.microsoft.com/office/drawing/2014/main" id="{7573875F-9DFD-470A-AEBC-7C51638CBCF5}"/>
                </a:ext>
              </a:extLst>
            </p:cNvPr>
            <p:cNvSpPr/>
            <p:nvPr/>
          </p:nvSpPr>
          <p:spPr>
            <a:xfrm>
              <a:off x="2222938" y="1592317"/>
              <a:ext cx="3641834" cy="3373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a:extLst>
              <a:ext uri="{FF2B5EF4-FFF2-40B4-BE49-F238E27FC236}">
                <a16:creationId xmlns:a16="http://schemas.microsoft.com/office/drawing/2014/main" id="{AF397826-7B8E-4C37-A7C1-35C3B5800FA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509" b="92982" l="5000" r="97000">
                        <a14:foregroundMark x1="6333" y1="47953" x2="27333" y2="50292"/>
                        <a14:foregroundMark x1="27333" y1="50292" x2="65333" y2="45614"/>
                        <a14:foregroundMark x1="65333" y1="45614" x2="93333" y2="52047"/>
                        <a14:foregroundMark x1="95667" y1="50292" x2="95667" y2="50292"/>
                        <a14:foregroundMark x1="5333" y1="46199" x2="5333" y2="46199"/>
                        <a14:foregroundMark x1="51333" y1="8187" x2="51333" y2="8187"/>
                        <a14:foregroundMark x1="54667" y1="3509" x2="54667" y2="3509"/>
                        <a14:foregroundMark x1="54000" y1="93567" x2="54000" y2="93567"/>
                        <a14:foregroundMark x1="97000" y1="26901" x2="97000" y2="26901"/>
                      </a14:backgroundRemoval>
                    </a14:imgEffect>
                  </a14:imgLayer>
                </a14:imgProps>
              </a:ext>
            </a:extLst>
          </a:blip>
          <a:stretch>
            <a:fillRect/>
          </a:stretch>
        </p:blipFill>
        <p:spPr>
          <a:xfrm>
            <a:off x="8457163" y="194332"/>
            <a:ext cx="2857899" cy="1629002"/>
          </a:xfrm>
          <a:prstGeom prst="rect">
            <a:avLst/>
          </a:prstGeom>
        </p:spPr>
      </p:pic>
    </p:spTree>
    <p:extLst>
      <p:ext uri="{BB962C8B-B14F-4D97-AF65-F5344CB8AC3E}">
        <p14:creationId xmlns:p14="http://schemas.microsoft.com/office/powerpoint/2010/main" val="3834637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4">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C1711415-D300-4A6D-B780-6692960FFFBB}"/>
              </a:ext>
            </a:extLst>
          </p:cNvPr>
          <p:cNvSpPr>
            <a:spLocks noGrp="1"/>
          </p:cNvSpPr>
          <p:nvPr>
            <p:ph type="sldNum" sz="quarter" idx="12"/>
          </p:nvPr>
        </p:nvSpPr>
        <p:spPr>
          <a:xfrm>
            <a:off x="10853928" y="6356350"/>
            <a:ext cx="704088" cy="365125"/>
          </a:xfrm>
        </p:spPr>
        <p:txBody>
          <a:bodyPr>
            <a:normAutofit/>
          </a:bodyPr>
          <a:lstStyle/>
          <a:p>
            <a:pPr algn="l">
              <a:spcAft>
                <a:spcPts val="600"/>
              </a:spcAft>
            </a:pPr>
            <a:fld id="{487BF82C-E13A-41E3-8FC7-D3379C9C34FC}" type="slidenum">
              <a:rPr lang="en-US">
                <a:solidFill>
                  <a:prstClr val="black">
                    <a:tint val="75000"/>
                  </a:prstClr>
                </a:solidFill>
              </a:rPr>
              <a:pPr algn="l">
                <a:spcAft>
                  <a:spcPts val="600"/>
                </a:spcAft>
              </a:pPr>
              <a:t>42</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803863F3-6604-4F73-9415-F959DBA153B0}"/>
              </a:ext>
            </a:extLst>
          </p:cNvPr>
          <p:cNvGrpSpPr/>
          <p:nvPr/>
        </p:nvGrpSpPr>
        <p:grpSpPr>
          <a:xfrm>
            <a:off x="744142" y="1032911"/>
            <a:ext cx="6311063" cy="4746144"/>
            <a:chOff x="744142" y="1032911"/>
            <a:chExt cx="6311063" cy="4746144"/>
          </a:xfrm>
        </p:grpSpPr>
        <p:grpSp>
          <p:nvGrpSpPr>
            <p:cNvPr id="8" name="Group 7">
              <a:extLst>
                <a:ext uri="{FF2B5EF4-FFF2-40B4-BE49-F238E27FC236}">
                  <a16:creationId xmlns:a16="http://schemas.microsoft.com/office/drawing/2014/main" id="{C889AF19-EBD9-4F3B-B0E1-EE99DD9D94AC}"/>
                </a:ext>
              </a:extLst>
            </p:cNvPr>
            <p:cNvGrpSpPr/>
            <p:nvPr/>
          </p:nvGrpSpPr>
          <p:grpSpPr>
            <a:xfrm>
              <a:off x="744142" y="1032911"/>
              <a:ext cx="6311063" cy="4746144"/>
              <a:chOff x="744142" y="1032911"/>
              <a:chExt cx="6311063" cy="4746144"/>
            </a:xfrm>
          </p:grpSpPr>
          <p:grpSp>
            <p:nvGrpSpPr>
              <p:cNvPr id="7" name="Group 6">
                <a:extLst>
                  <a:ext uri="{FF2B5EF4-FFF2-40B4-BE49-F238E27FC236}">
                    <a16:creationId xmlns:a16="http://schemas.microsoft.com/office/drawing/2014/main" id="{2B943B58-B257-4E67-9EC5-51EABE624086}"/>
                  </a:ext>
                </a:extLst>
              </p:cNvPr>
              <p:cNvGrpSpPr/>
              <p:nvPr/>
            </p:nvGrpSpPr>
            <p:grpSpPr>
              <a:xfrm>
                <a:off x="744142" y="1032911"/>
                <a:ext cx="6311063" cy="4746144"/>
                <a:chOff x="744142" y="1032911"/>
                <a:chExt cx="6311063" cy="4746144"/>
              </a:xfrm>
            </p:grpSpPr>
            <p:pic>
              <p:nvPicPr>
                <p:cNvPr id="20" name="Picture 19" descr="Chart, box and whisker chart&#10;&#10;Description automatically generated">
                  <a:extLst>
                    <a:ext uri="{FF2B5EF4-FFF2-40B4-BE49-F238E27FC236}">
                      <a16:creationId xmlns:a16="http://schemas.microsoft.com/office/drawing/2014/main" id="{2ECAE25D-27C3-4772-8D08-96924AB97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42" y="1078944"/>
                  <a:ext cx="6064660" cy="4700111"/>
                </a:xfrm>
                <a:prstGeom prst="rect">
                  <a:avLst/>
                </a:prstGeom>
                <a:effectLst/>
              </p:spPr>
            </p:pic>
            <p:grpSp>
              <p:nvGrpSpPr>
                <p:cNvPr id="6" name="Group 5">
                  <a:extLst>
                    <a:ext uri="{FF2B5EF4-FFF2-40B4-BE49-F238E27FC236}">
                      <a16:creationId xmlns:a16="http://schemas.microsoft.com/office/drawing/2014/main" id="{7BDE2E3F-793D-4B59-A90C-ECF71953FC20}"/>
                    </a:ext>
                  </a:extLst>
                </p:cNvPr>
                <p:cNvGrpSpPr/>
                <p:nvPr/>
              </p:nvGrpSpPr>
              <p:grpSpPr>
                <a:xfrm>
                  <a:off x="1458072" y="1032911"/>
                  <a:ext cx="5597133" cy="559406"/>
                  <a:chOff x="1458072" y="1032911"/>
                  <a:chExt cx="5597133" cy="559406"/>
                </a:xfrm>
              </p:grpSpPr>
              <p:sp>
                <p:nvSpPr>
                  <p:cNvPr id="5" name="Rectangle 4">
                    <a:extLst>
                      <a:ext uri="{FF2B5EF4-FFF2-40B4-BE49-F238E27FC236}">
                        <a16:creationId xmlns:a16="http://schemas.microsoft.com/office/drawing/2014/main" id="{D292564E-0275-4A27-AA53-626A69EE5CFA}"/>
                      </a:ext>
                    </a:extLst>
                  </p:cNvPr>
                  <p:cNvSpPr/>
                  <p:nvPr/>
                </p:nvSpPr>
                <p:spPr>
                  <a:xfrm>
                    <a:off x="1588957" y="1032911"/>
                    <a:ext cx="5219845" cy="559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A90D085-66CD-4F8E-AB28-062546CBE6DE}"/>
                      </a:ext>
                    </a:extLst>
                  </p:cNvPr>
                  <p:cNvSpPr txBox="1"/>
                  <p:nvPr/>
                </p:nvSpPr>
                <p:spPr>
                  <a:xfrm>
                    <a:off x="1458072" y="1047901"/>
                    <a:ext cx="5597133" cy="307777"/>
                  </a:xfrm>
                  <a:prstGeom prst="rect">
                    <a:avLst/>
                  </a:prstGeom>
                  <a:solidFill>
                    <a:schemeClr val="bg1"/>
                  </a:solidFill>
                  <a:ln>
                    <a:solidFill>
                      <a:schemeClr val="bg1"/>
                    </a:solidFill>
                  </a:ln>
                </p:spPr>
                <p:txBody>
                  <a:bodyPr wrap="square" rtlCol="0">
                    <a:spAutoFit/>
                  </a:bodyPr>
                  <a:lstStyle/>
                  <a:p>
                    <a:r>
                      <a:rPr lang="en-US" sz="1400" b="1" dirty="0">
                        <a:latin typeface="Arial Narrow" panose="020B0606020202030204" pitchFamily="34" charset="0"/>
                      </a:rPr>
                      <a:t>Children Generate Greater Valenced Representational Similarity Than Adults</a:t>
                    </a:r>
                  </a:p>
                </p:txBody>
              </p:sp>
            </p:grpSp>
          </p:grpSp>
          <p:sp>
            <p:nvSpPr>
              <p:cNvPr id="3" name="Rectangle 2">
                <a:extLst>
                  <a:ext uri="{FF2B5EF4-FFF2-40B4-BE49-F238E27FC236}">
                    <a16:creationId xmlns:a16="http://schemas.microsoft.com/office/drawing/2014/main" id="{7573875F-9DFD-470A-AEBC-7C51638CBCF5}"/>
                  </a:ext>
                </a:extLst>
              </p:cNvPr>
              <p:cNvSpPr/>
              <p:nvPr/>
            </p:nvSpPr>
            <p:spPr>
              <a:xfrm>
                <a:off x="2338467" y="1592317"/>
                <a:ext cx="2413416" cy="3373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161846B-DC9E-4126-A319-996C82EBC7ED}"/>
                </a:ext>
              </a:extLst>
            </p:cNvPr>
            <p:cNvGrpSpPr/>
            <p:nvPr/>
          </p:nvGrpSpPr>
          <p:grpSpPr>
            <a:xfrm>
              <a:off x="4737442" y="3686176"/>
              <a:ext cx="1075950" cy="1279962"/>
              <a:chOff x="4737442" y="3686176"/>
              <a:chExt cx="1075950" cy="1279962"/>
            </a:xfrm>
          </p:grpSpPr>
          <p:sp>
            <p:nvSpPr>
              <p:cNvPr id="9" name="Rectangle 8">
                <a:extLst>
                  <a:ext uri="{FF2B5EF4-FFF2-40B4-BE49-F238E27FC236}">
                    <a16:creationId xmlns:a16="http://schemas.microsoft.com/office/drawing/2014/main" id="{D1A5F775-B282-4058-927D-4831BEA0B4E2}"/>
                  </a:ext>
                </a:extLst>
              </p:cNvPr>
              <p:cNvSpPr/>
              <p:nvPr/>
            </p:nvSpPr>
            <p:spPr>
              <a:xfrm>
                <a:off x="4737442" y="3786188"/>
                <a:ext cx="647700" cy="117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D97E6CD-AA20-480E-BC8E-1610DD88FE46}"/>
                  </a:ext>
                </a:extLst>
              </p:cNvPr>
              <p:cNvSpPr/>
              <p:nvPr/>
            </p:nvSpPr>
            <p:spPr>
              <a:xfrm>
                <a:off x="5196089" y="3686176"/>
                <a:ext cx="378106" cy="117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FE458E1-782B-4EFC-9A5D-8FB2CF2AFC7D}"/>
                  </a:ext>
                </a:extLst>
              </p:cNvPr>
              <p:cNvSpPr/>
              <p:nvPr/>
            </p:nvSpPr>
            <p:spPr>
              <a:xfrm>
                <a:off x="5435286" y="3833814"/>
                <a:ext cx="378106" cy="380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5" name="Title 1">
            <a:extLst>
              <a:ext uri="{FF2B5EF4-FFF2-40B4-BE49-F238E27FC236}">
                <a16:creationId xmlns:a16="http://schemas.microsoft.com/office/drawing/2014/main" id="{22755D3C-636F-41B1-AC19-69CC00D785B4}"/>
              </a:ext>
            </a:extLst>
          </p:cNvPr>
          <p:cNvSpPr>
            <a:spLocks noGrp="1"/>
          </p:cNvSpPr>
          <p:nvPr>
            <p:ph type="title"/>
          </p:nvPr>
        </p:nvSpPr>
        <p:spPr>
          <a:xfrm>
            <a:off x="8052594" y="1009110"/>
            <a:ext cx="3667039" cy="1676603"/>
          </a:xfrm>
        </p:spPr>
        <p:txBody>
          <a:bodyPr>
            <a:normAutofit/>
          </a:bodyPr>
          <a:lstStyle/>
          <a:p>
            <a:pPr algn="ctr"/>
            <a:br>
              <a:rPr lang="en-US" sz="3700" dirty="0"/>
            </a:br>
            <a:r>
              <a:rPr lang="en-US" sz="3700" dirty="0"/>
              <a:t>Supported</a:t>
            </a:r>
          </a:p>
        </p:txBody>
      </p:sp>
      <p:sp>
        <p:nvSpPr>
          <p:cNvPr id="26" name="Content Placeholder 15">
            <a:extLst>
              <a:ext uri="{FF2B5EF4-FFF2-40B4-BE49-F238E27FC236}">
                <a16:creationId xmlns:a16="http://schemas.microsoft.com/office/drawing/2014/main" id="{129E9901-0068-41BF-8A67-A0ADBC46E84B}"/>
              </a:ext>
            </a:extLst>
          </p:cNvPr>
          <p:cNvSpPr>
            <a:spLocks noGrp="1"/>
          </p:cNvSpPr>
          <p:nvPr>
            <p:ph idx="1"/>
          </p:nvPr>
        </p:nvSpPr>
        <p:spPr>
          <a:xfrm>
            <a:off x="8045753" y="2908300"/>
            <a:ext cx="3667036" cy="3390294"/>
          </a:xfrm>
        </p:spPr>
        <p:txBody>
          <a:bodyPr>
            <a:normAutofit/>
          </a:bodyPr>
          <a:lstStyle/>
          <a:p>
            <a:r>
              <a:rPr lang="en-US" sz="1800" dirty="0"/>
              <a:t>Children also demonstrated greater affective pattern similarity relative to our neutral control, while adults did not seem to differentiate along affective lines.</a:t>
            </a:r>
          </a:p>
        </p:txBody>
      </p:sp>
      <p:pic>
        <p:nvPicPr>
          <p:cNvPr id="27" name="Picture 26">
            <a:extLst>
              <a:ext uri="{FF2B5EF4-FFF2-40B4-BE49-F238E27FC236}">
                <a16:creationId xmlns:a16="http://schemas.microsoft.com/office/drawing/2014/main" id="{80FAA131-5F5D-4F20-9FD1-09079936C1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509" b="92982" l="5000" r="97000">
                        <a14:foregroundMark x1="6333" y1="47953" x2="27333" y2="50292"/>
                        <a14:foregroundMark x1="27333" y1="50292" x2="65333" y2="45614"/>
                        <a14:foregroundMark x1="65333" y1="45614" x2="93333" y2="52047"/>
                        <a14:foregroundMark x1="95667" y1="50292" x2="95667" y2="50292"/>
                        <a14:foregroundMark x1="5333" y1="46199" x2="5333" y2="46199"/>
                        <a14:foregroundMark x1="51333" y1="8187" x2="51333" y2="8187"/>
                        <a14:foregroundMark x1="54667" y1="3509" x2="54667" y2="3509"/>
                        <a14:foregroundMark x1="54000" y1="93567" x2="54000" y2="93567"/>
                        <a14:foregroundMark x1="97000" y1="26901" x2="97000" y2="26901"/>
                      </a14:backgroundRemoval>
                    </a14:imgEffect>
                  </a14:imgLayer>
                </a14:imgProps>
              </a:ext>
            </a:extLst>
          </a:blip>
          <a:stretch>
            <a:fillRect/>
          </a:stretch>
        </p:blipFill>
        <p:spPr>
          <a:xfrm>
            <a:off x="8457163" y="194609"/>
            <a:ext cx="2857899" cy="1629002"/>
          </a:xfrm>
          <a:prstGeom prst="rect">
            <a:avLst/>
          </a:prstGeom>
        </p:spPr>
      </p:pic>
    </p:spTree>
    <p:extLst>
      <p:ext uri="{BB962C8B-B14F-4D97-AF65-F5344CB8AC3E}">
        <p14:creationId xmlns:p14="http://schemas.microsoft.com/office/powerpoint/2010/main" val="223617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4">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C1711415-D300-4A6D-B780-6692960FFFBB}"/>
              </a:ext>
            </a:extLst>
          </p:cNvPr>
          <p:cNvSpPr>
            <a:spLocks noGrp="1"/>
          </p:cNvSpPr>
          <p:nvPr>
            <p:ph type="sldNum" sz="quarter" idx="12"/>
          </p:nvPr>
        </p:nvSpPr>
        <p:spPr>
          <a:xfrm>
            <a:off x="10853928" y="6356350"/>
            <a:ext cx="704088" cy="365125"/>
          </a:xfrm>
        </p:spPr>
        <p:txBody>
          <a:bodyPr>
            <a:normAutofit/>
          </a:bodyPr>
          <a:lstStyle/>
          <a:p>
            <a:pPr algn="l">
              <a:spcAft>
                <a:spcPts val="600"/>
              </a:spcAft>
            </a:pPr>
            <a:fld id="{487BF82C-E13A-41E3-8FC7-D3379C9C34FC}" type="slidenum">
              <a:rPr lang="en-US">
                <a:solidFill>
                  <a:prstClr val="black">
                    <a:tint val="75000"/>
                  </a:prstClr>
                </a:solidFill>
              </a:rPr>
              <a:pPr algn="l">
                <a:spcAft>
                  <a:spcPts val="600"/>
                </a:spcAft>
              </a:pPr>
              <a:t>43</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803863F3-6604-4F73-9415-F959DBA153B0}"/>
              </a:ext>
            </a:extLst>
          </p:cNvPr>
          <p:cNvGrpSpPr/>
          <p:nvPr/>
        </p:nvGrpSpPr>
        <p:grpSpPr>
          <a:xfrm>
            <a:off x="744142" y="1032911"/>
            <a:ext cx="6311063" cy="4746144"/>
            <a:chOff x="744142" y="1032911"/>
            <a:chExt cx="6311063" cy="4746144"/>
          </a:xfrm>
        </p:grpSpPr>
        <p:grpSp>
          <p:nvGrpSpPr>
            <p:cNvPr id="8" name="Group 7">
              <a:extLst>
                <a:ext uri="{FF2B5EF4-FFF2-40B4-BE49-F238E27FC236}">
                  <a16:creationId xmlns:a16="http://schemas.microsoft.com/office/drawing/2014/main" id="{C889AF19-EBD9-4F3B-B0E1-EE99DD9D94AC}"/>
                </a:ext>
              </a:extLst>
            </p:cNvPr>
            <p:cNvGrpSpPr/>
            <p:nvPr/>
          </p:nvGrpSpPr>
          <p:grpSpPr>
            <a:xfrm>
              <a:off x="744142" y="1032911"/>
              <a:ext cx="6311063" cy="4746144"/>
              <a:chOff x="744142" y="1032911"/>
              <a:chExt cx="6311063" cy="4746144"/>
            </a:xfrm>
          </p:grpSpPr>
          <p:grpSp>
            <p:nvGrpSpPr>
              <p:cNvPr id="7" name="Group 6">
                <a:extLst>
                  <a:ext uri="{FF2B5EF4-FFF2-40B4-BE49-F238E27FC236}">
                    <a16:creationId xmlns:a16="http://schemas.microsoft.com/office/drawing/2014/main" id="{2B943B58-B257-4E67-9EC5-51EABE624086}"/>
                  </a:ext>
                </a:extLst>
              </p:cNvPr>
              <p:cNvGrpSpPr/>
              <p:nvPr/>
            </p:nvGrpSpPr>
            <p:grpSpPr>
              <a:xfrm>
                <a:off x="744142" y="1032911"/>
                <a:ext cx="6311063" cy="4746144"/>
                <a:chOff x="744142" y="1032911"/>
                <a:chExt cx="6311063" cy="4746144"/>
              </a:xfrm>
            </p:grpSpPr>
            <p:pic>
              <p:nvPicPr>
                <p:cNvPr id="20" name="Picture 19" descr="Chart, box and whisker chart&#10;&#10;Description automatically generated">
                  <a:extLst>
                    <a:ext uri="{FF2B5EF4-FFF2-40B4-BE49-F238E27FC236}">
                      <a16:creationId xmlns:a16="http://schemas.microsoft.com/office/drawing/2014/main" id="{2ECAE25D-27C3-4772-8D08-96924AB97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42" y="1078944"/>
                  <a:ext cx="6064660" cy="4700111"/>
                </a:xfrm>
                <a:prstGeom prst="rect">
                  <a:avLst/>
                </a:prstGeom>
                <a:effectLst/>
              </p:spPr>
            </p:pic>
            <p:grpSp>
              <p:nvGrpSpPr>
                <p:cNvPr id="6" name="Group 5">
                  <a:extLst>
                    <a:ext uri="{FF2B5EF4-FFF2-40B4-BE49-F238E27FC236}">
                      <a16:creationId xmlns:a16="http://schemas.microsoft.com/office/drawing/2014/main" id="{7BDE2E3F-793D-4B59-A90C-ECF71953FC20}"/>
                    </a:ext>
                  </a:extLst>
                </p:cNvPr>
                <p:cNvGrpSpPr/>
                <p:nvPr/>
              </p:nvGrpSpPr>
              <p:grpSpPr>
                <a:xfrm>
                  <a:off x="1458072" y="1032911"/>
                  <a:ext cx="5597133" cy="559406"/>
                  <a:chOff x="1458072" y="1032911"/>
                  <a:chExt cx="5597133" cy="559406"/>
                </a:xfrm>
              </p:grpSpPr>
              <p:sp>
                <p:nvSpPr>
                  <p:cNvPr id="5" name="Rectangle 4">
                    <a:extLst>
                      <a:ext uri="{FF2B5EF4-FFF2-40B4-BE49-F238E27FC236}">
                        <a16:creationId xmlns:a16="http://schemas.microsoft.com/office/drawing/2014/main" id="{D292564E-0275-4A27-AA53-626A69EE5CFA}"/>
                      </a:ext>
                    </a:extLst>
                  </p:cNvPr>
                  <p:cNvSpPr/>
                  <p:nvPr/>
                </p:nvSpPr>
                <p:spPr>
                  <a:xfrm>
                    <a:off x="1588957" y="1032911"/>
                    <a:ext cx="5219845" cy="559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A90D085-66CD-4F8E-AB28-062546CBE6DE}"/>
                      </a:ext>
                    </a:extLst>
                  </p:cNvPr>
                  <p:cNvSpPr txBox="1"/>
                  <p:nvPr/>
                </p:nvSpPr>
                <p:spPr>
                  <a:xfrm>
                    <a:off x="1458072" y="1047901"/>
                    <a:ext cx="5597133" cy="307777"/>
                  </a:xfrm>
                  <a:prstGeom prst="rect">
                    <a:avLst/>
                  </a:prstGeom>
                  <a:solidFill>
                    <a:schemeClr val="bg1"/>
                  </a:solidFill>
                  <a:ln>
                    <a:solidFill>
                      <a:schemeClr val="bg1"/>
                    </a:solidFill>
                  </a:ln>
                </p:spPr>
                <p:txBody>
                  <a:bodyPr wrap="square" rtlCol="0">
                    <a:spAutoFit/>
                  </a:bodyPr>
                  <a:lstStyle/>
                  <a:p>
                    <a:r>
                      <a:rPr lang="en-US" sz="1400" b="1" dirty="0">
                        <a:latin typeface="Arial Narrow" panose="020B0606020202030204" pitchFamily="34" charset="0"/>
                      </a:rPr>
                      <a:t>Children Generate Greater Valenced Representational Similarity Than Adults</a:t>
                    </a:r>
                  </a:p>
                </p:txBody>
              </p:sp>
            </p:grpSp>
          </p:grpSp>
          <p:sp>
            <p:nvSpPr>
              <p:cNvPr id="3" name="Rectangle 2">
                <a:extLst>
                  <a:ext uri="{FF2B5EF4-FFF2-40B4-BE49-F238E27FC236}">
                    <a16:creationId xmlns:a16="http://schemas.microsoft.com/office/drawing/2014/main" id="{7573875F-9DFD-470A-AEBC-7C51638CBCF5}"/>
                  </a:ext>
                </a:extLst>
              </p:cNvPr>
              <p:cNvSpPr/>
              <p:nvPr/>
            </p:nvSpPr>
            <p:spPr>
              <a:xfrm>
                <a:off x="2338467" y="3533775"/>
                <a:ext cx="2413416" cy="1432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161846B-DC9E-4126-A319-996C82EBC7ED}"/>
                </a:ext>
              </a:extLst>
            </p:cNvPr>
            <p:cNvGrpSpPr/>
            <p:nvPr/>
          </p:nvGrpSpPr>
          <p:grpSpPr>
            <a:xfrm>
              <a:off x="4737442" y="3686176"/>
              <a:ext cx="1075950" cy="1279962"/>
              <a:chOff x="4737442" y="3686176"/>
              <a:chExt cx="1075950" cy="1279962"/>
            </a:xfrm>
          </p:grpSpPr>
          <p:sp>
            <p:nvSpPr>
              <p:cNvPr id="9" name="Rectangle 8">
                <a:extLst>
                  <a:ext uri="{FF2B5EF4-FFF2-40B4-BE49-F238E27FC236}">
                    <a16:creationId xmlns:a16="http://schemas.microsoft.com/office/drawing/2014/main" id="{D1A5F775-B282-4058-927D-4831BEA0B4E2}"/>
                  </a:ext>
                </a:extLst>
              </p:cNvPr>
              <p:cNvSpPr/>
              <p:nvPr/>
            </p:nvSpPr>
            <p:spPr>
              <a:xfrm>
                <a:off x="4737442" y="3786188"/>
                <a:ext cx="647700" cy="117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D97E6CD-AA20-480E-BC8E-1610DD88FE46}"/>
                  </a:ext>
                </a:extLst>
              </p:cNvPr>
              <p:cNvSpPr/>
              <p:nvPr/>
            </p:nvSpPr>
            <p:spPr>
              <a:xfrm>
                <a:off x="5196089" y="3686176"/>
                <a:ext cx="378106" cy="1179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FE458E1-782B-4EFC-9A5D-8FB2CF2AFC7D}"/>
                  </a:ext>
                </a:extLst>
              </p:cNvPr>
              <p:cNvSpPr/>
              <p:nvPr/>
            </p:nvSpPr>
            <p:spPr>
              <a:xfrm>
                <a:off x="5435286" y="3833814"/>
                <a:ext cx="378106" cy="380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2" name="Rectangle 11">
            <a:extLst>
              <a:ext uri="{FF2B5EF4-FFF2-40B4-BE49-F238E27FC236}">
                <a16:creationId xmlns:a16="http://schemas.microsoft.com/office/drawing/2014/main" id="{C00313A9-741A-49ED-8369-7E7C102BB693}"/>
              </a:ext>
            </a:extLst>
          </p:cNvPr>
          <p:cNvSpPr/>
          <p:nvPr/>
        </p:nvSpPr>
        <p:spPr>
          <a:xfrm>
            <a:off x="2428875" y="2788256"/>
            <a:ext cx="133350" cy="771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8718D4E-537E-409B-B759-F72BC28735D0}"/>
              </a:ext>
            </a:extLst>
          </p:cNvPr>
          <p:cNvSpPr/>
          <p:nvPr/>
        </p:nvSpPr>
        <p:spPr>
          <a:xfrm>
            <a:off x="2811294" y="3208011"/>
            <a:ext cx="133350" cy="771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CC1D3465-51C6-49D5-B53E-96FDB7D00D5C}"/>
              </a:ext>
            </a:extLst>
          </p:cNvPr>
          <p:cNvSpPr>
            <a:spLocks noGrp="1"/>
          </p:cNvSpPr>
          <p:nvPr>
            <p:ph type="title"/>
          </p:nvPr>
        </p:nvSpPr>
        <p:spPr>
          <a:xfrm>
            <a:off x="8052594" y="1009110"/>
            <a:ext cx="3667039" cy="1676603"/>
          </a:xfrm>
        </p:spPr>
        <p:txBody>
          <a:bodyPr>
            <a:normAutofit/>
          </a:bodyPr>
          <a:lstStyle/>
          <a:p>
            <a:pPr algn="ctr"/>
            <a:br>
              <a:rPr lang="en-US" sz="3700" dirty="0"/>
            </a:br>
            <a:r>
              <a:rPr lang="en-US" sz="3700" dirty="0"/>
              <a:t>Supported</a:t>
            </a:r>
          </a:p>
        </p:txBody>
      </p:sp>
      <p:sp>
        <p:nvSpPr>
          <p:cNvPr id="26" name="Content Placeholder 15">
            <a:extLst>
              <a:ext uri="{FF2B5EF4-FFF2-40B4-BE49-F238E27FC236}">
                <a16:creationId xmlns:a16="http://schemas.microsoft.com/office/drawing/2014/main" id="{847E8BBE-F920-40A3-BC3F-3A5C2ED55197}"/>
              </a:ext>
            </a:extLst>
          </p:cNvPr>
          <p:cNvSpPr>
            <a:spLocks noGrp="1"/>
          </p:cNvSpPr>
          <p:nvPr>
            <p:ph idx="1"/>
          </p:nvPr>
        </p:nvSpPr>
        <p:spPr>
          <a:xfrm>
            <a:off x="8045753" y="2908300"/>
            <a:ext cx="3667036" cy="3390294"/>
          </a:xfrm>
        </p:spPr>
        <p:txBody>
          <a:bodyPr>
            <a:normAutofit/>
          </a:bodyPr>
          <a:lstStyle/>
          <a:p>
            <a:r>
              <a:rPr lang="en-US" sz="1800" dirty="0"/>
              <a:t>Children also demonstrated greater affective pattern similarity relative to our neutral control, while adults did not seem to differentiate along affective lines.</a:t>
            </a:r>
          </a:p>
        </p:txBody>
      </p:sp>
      <p:pic>
        <p:nvPicPr>
          <p:cNvPr id="27" name="Picture 26">
            <a:extLst>
              <a:ext uri="{FF2B5EF4-FFF2-40B4-BE49-F238E27FC236}">
                <a16:creationId xmlns:a16="http://schemas.microsoft.com/office/drawing/2014/main" id="{326181C1-FAF4-46B3-BA30-5DC4988E1A7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509" b="92982" l="5000" r="97000">
                        <a14:foregroundMark x1="6333" y1="47953" x2="27333" y2="50292"/>
                        <a14:foregroundMark x1="27333" y1="50292" x2="65333" y2="45614"/>
                        <a14:foregroundMark x1="65333" y1="45614" x2="93333" y2="52047"/>
                        <a14:foregroundMark x1="95667" y1="50292" x2="95667" y2="50292"/>
                        <a14:foregroundMark x1="5333" y1="46199" x2="5333" y2="46199"/>
                        <a14:foregroundMark x1="51333" y1="8187" x2="51333" y2="8187"/>
                        <a14:foregroundMark x1="54667" y1="3509" x2="54667" y2="3509"/>
                        <a14:foregroundMark x1="54000" y1="93567" x2="54000" y2="93567"/>
                        <a14:foregroundMark x1="97000" y1="26901" x2="97000" y2="26901"/>
                      </a14:backgroundRemoval>
                    </a14:imgEffect>
                  </a14:imgLayer>
                </a14:imgProps>
              </a:ext>
            </a:extLst>
          </a:blip>
          <a:stretch>
            <a:fillRect/>
          </a:stretch>
        </p:blipFill>
        <p:spPr>
          <a:xfrm>
            <a:off x="8457163" y="194609"/>
            <a:ext cx="2857899" cy="1629002"/>
          </a:xfrm>
          <a:prstGeom prst="rect">
            <a:avLst/>
          </a:prstGeom>
        </p:spPr>
      </p:pic>
    </p:spTree>
    <p:extLst>
      <p:ext uri="{BB962C8B-B14F-4D97-AF65-F5344CB8AC3E}">
        <p14:creationId xmlns:p14="http://schemas.microsoft.com/office/powerpoint/2010/main" val="71919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4">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C1711415-D300-4A6D-B780-6692960FFFBB}"/>
              </a:ext>
            </a:extLst>
          </p:cNvPr>
          <p:cNvSpPr>
            <a:spLocks noGrp="1"/>
          </p:cNvSpPr>
          <p:nvPr>
            <p:ph type="sldNum" sz="quarter" idx="12"/>
          </p:nvPr>
        </p:nvSpPr>
        <p:spPr>
          <a:xfrm>
            <a:off x="10853928" y="6356350"/>
            <a:ext cx="704088" cy="365125"/>
          </a:xfrm>
        </p:spPr>
        <p:txBody>
          <a:bodyPr>
            <a:normAutofit/>
          </a:bodyPr>
          <a:lstStyle/>
          <a:p>
            <a:pPr algn="l">
              <a:spcAft>
                <a:spcPts val="600"/>
              </a:spcAft>
            </a:pPr>
            <a:fld id="{487BF82C-E13A-41E3-8FC7-D3379C9C34FC}" type="slidenum">
              <a:rPr lang="en-US">
                <a:solidFill>
                  <a:prstClr val="black">
                    <a:tint val="75000"/>
                  </a:prstClr>
                </a:solidFill>
              </a:rPr>
              <a:pPr algn="l">
                <a:spcAft>
                  <a:spcPts val="600"/>
                </a:spcAft>
              </a:pPr>
              <a:t>44</a:t>
            </a:fld>
            <a:endParaRPr lang="en-US" dirty="0">
              <a:solidFill>
                <a:prstClr val="black">
                  <a:tint val="75000"/>
                </a:prstClr>
              </a:solidFill>
            </a:endParaRPr>
          </a:p>
        </p:txBody>
      </p:sp>
      <p:grpSp>
        <p:nvGrpSpPr>
          <p:cNvPr id="7" name="Group 6">
            <a:extLst>
              <a:ext uri="{FF2B5EF4-FFF2-40B4-BE49-F238E27FC236}">
                <a16:creationId xmlns:a16="http://schemas.microsoft.com/office/drawing/2014/main" id="{2B943B58-B257-4E67-9EC5-51EABE624086}"/>
              </a:ext>
            </a:extLst>
          </p:cNvPr>
          <p:cNvGrpSpPr/>
          <p:nvPr/>
        </p:nvGrpSpPr>
        <p:grpSpPr>
          <a:xfrm>
            <a:off x="744142" y="1032911"/>
            <a:ext cx="6311063" cy="4746144"/>
            <a:chOff x="744142" y="1032911"/>
            <a:chExt cx="6311063" cy="4746144"/>
          </a:xfrm>
        </p:grpSpPr>
        <p:pic>
          <p:nvPicPr>
            <p:cNvPr id="20" name="Picture 19" descr="Chart, box and whisker chart&#10;&#10;Description automatically generated">
              <a:extLst>
                <a:ext uri="{FF2B5EF4-FFF2-40B4-BE49-F238E27FC236}">
                  <a16:creationId xmlns:a16="http://schemas.microsoft.com/office/drawing/2014/main" id="{2ECAE25D-27C3-4772-8D08-96924AB97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42" y="1078944"/>
              <a:ext cx="6064660" cy="4700111"/>
            </a:xfrm>
            <a:prstGeom prst="rect">
              <a:avLst/>
            </a:prstGeom>
            <a:effectLst/>
          </p:spPr>
        </p:pic>
        <p:grpSp>
          <p:nvGrpSpPr>
            <p:cNvPr id="6" name="Group 5">
              <a:extLst>
                <a:ext uri="{FF2B5EF4-FFF2-40B4-BE49-F238E27FC236}">
                  <a16:creationId xmlns:a16="http://schemas.microsoft.com/office/drawing/2014/main" id="{7BDE2E3F-793D-4B59-A90C-ECF71953FC20}"/>
                </a:ext>
              </a:extLst>
            </p:cNvPr>
            <p:cNvGrpSpPr/>
            <p:nvPr/>
          </p:nvGrpSpPr>
          <p:grpSpPr>
            <a:xfrm>
              <a:off x="1458072" y="1032911"/>
              <a:ext cx="5597133" cy="559406"/>
              <a:chOff x="1458072" y="1032911"/>
              <a:chExt cx="5597133" cy="559406"/>
            </a:xfrm>
          </p:grpSpPr>
          <p:sp>
            <p:nvSpPr>
              <p:cNvPr id="5" name="Rectangle 4">
                <a:extLst>
                  <a:ext uri="{FF2B5EF4-FFF2-40B4-BE49-F238E27FC236}">
                    <a16:creationId xmlns:a16="http://schemas.microsoft.com/office/drawing/2014/main" id="{D292564E-0275-4A27-AA53-626A69EE5CFA}"/>
                  </a:ext>
                </a:extLst>
              </p:cNvPr>
              <p:cNvSpPr/>
              <p:nvPr/>
            </p:nvSpPr>
            <p:spPr>
              <a:xfrm>
                <a:off x="1588957" y="1032911"/>
                <a:ext cx="5219845" cy="559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A90D085-66CD-4F8E-AB28-062546CBE6DE}"/>
                  </a:ext>
                </a:extLst>
              </p:cNvPr>
              <p:cNvSpPr txBox="1"/>
              <p:nvPr/>
            </p:nvSpPr>
            <p:spPr>
              <a:xfrm>
                <a:off x="1458072" y="1047901"/>
                <a:ext cx="5597133" cy="307777"/>
              </a:xfrm>
              <a:prstGeom prst="rect">
                <a:avLst/>
              </a:prstGeom>
              <a:solidFill>
                <a:schemeClr val="bg1"/>
              </a:solidFill>
              <a:ln>
                <a:solidFill>
                  <a:schemeClr val="bg1"/>
                </a:solidFill>
              </a:ln>
            </p:spPr>
            <p:txBody>
              <a:bodyPr wrap="square" rtlCol="0">
                <a:spAutoFit/>
              </a:bodyPr>
              <a:lstStyle/>
              <a:p>
                <a:r>
                  <a:rPr lang="en-US" sz="1400" b="1" dirty="0">
                    <a:latin typeface="Arial Narrow" panose="020B0606020202030204" pitchFamily="34" charset="0"/>
                  </a:rPr>
                  <a:t>Children Generate Greater Valenced Representational Similarity Than Adults</a:t>
                </a:r>
              </a:p>
            </p:txBody>
          </p:sp>
        </p:grpSp>
      </p:grpSp>
      <p:sp>
        <p:nvSpPr>
          <p:cNvPr id="16" name="Title 1">
            <a:extLst>
              <a:ext uri="{FF2B5EF4-FFF2-40B4-BE49-F238E27FC236}">
                <a16:creationId xmlns:a16="http://schemas.microsoft.com/office/drawing/2014/main" id="{470E9AAD-86FD-4514-AD4C-4A0F1DC48251}"/>
              </a:ext>
            </a:extLst>
          </p:cNvPr>
          <p:cNvSpPr>
            <a:spLocks noGrp="1"/>
          </p:cNvSpPr>
          <p:nvPr>
            <p:ph type="title"/>
          </p:nvPr>
        </p:nvSpPr>
        <p:spPr>
          <a:xfrm>
            <a:off x="8052594" y="1009110"/>
            <a:ext cx="3667039" cy="1676603"/>
          </a:xfrm>
        </p:spPr>
        <p:txBody>
          <a:bodyPr>
            <a:normAutofit/>
          </a:bodyPr>
          <a:lstStyle/>
          <a:p>
            <a:pPr algn="ctr"/>
            <a:br>
              <a:rPr lang="en-US" sz="3700" dirty="0"/>
            </a:br>
            <a:r>
              <a:rPr lang="en-US" sz="3700" dirty="0"/>
              <a:t>Supported</a:t>
            </a:r>
          </a:p>
        </p:txBody>
      </p:sp>
      <p:sp>
        <p:nvSpPr>
          <p:cNvPr id="17" name="Content Placeholder 15">
            <a:extLst>
              <a:ext uri="{FF2B5EF4-FFF2-40B4-BE49-F238E27FC236}">
                <a16:creationId xmlns:a16="http://schemas.microsoft.com/office/drawing/2014/main" id="{B0BE834D-8ED4-4A6E-84D3-5B9F1654F3BC}"/>
              </a:ext>
            </a:extLst>
          </p:cNvPr>
          <p:cNvSpPr>
            <a:spLocks noGrp="1"/>
          </p:cNvSpPr>
          <p:nvPr>
            <p:ph idx="1"/>
          </p:nvPr>
        </p:nvSpPr>
        <p:spPr>
          <a:xfrm>
            <a:off x="8045753" y="2908300"/>
            <a:ext cx="3667036" cy="3390294"/>
          </a:xfrm>
        </p:spPr>
        <p:txBody>
          <a:bodyPr>
            <a:normAutofit/>
          </a:bodyPr>
          <a:lstStyle/>
          <a:p>
            <a:r>
              <a:rPr lang="en-US" sz="1800" dirty="0"/>
              <a:t>Children also demonstrated greater affective pattern similarity relative to our neutral control, while adults did not seem to differentiate along affective lines.</a:t>
            </a:r>
          </a:p>
        </p:txBody>
      </p:sp>
      <p:pic>
        <p:nvPicPr>
          <p:cNvPr id="18" name="Picture 17">
            <a:extLst>
              <a:ext uri="{FF2B5EF4-FFF2-40B4-BE49-F238E27FC236}">
                <a16:creationId xmlns:a16="http://schemas.microsoft.com/office/drawing/2014/main" id="{B0EB5CAF-2E75-4E10-B2CE-3E0EF4B9576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509" b="92982" l="5000" r="97000">
                        <a14:foregroundMark x1="6333" y1="47953" x2="27333" y2="50292"/>
                        <a14:foregroundMark x1="27333" y1="50292" x2="65333" y2="45614"/>
                        <a14:foregroundMark x1="65333" y1="45614" x2="93333" y2="52047"/>
                        <a14:foregroundMark x1="95667" y1="50292" x2="95667" y2="50292"/>
                        <a14:foregroundMark x1="5333" y1="46199" x2="5333" y2="46199"/>
                        <a14:foregroundMark x1="51333" y1="8187" x2="51333" y2="8187"/>
                        <a14:foregroundMark x1="54667" y1="3509" x2="54667" y2="3509"/>
                        <a14:foregroundMark x1="54000" y1="93567" x2="54000" y2="93567"/>
                        <a14:foregroundMark x1="97000" y1="26901" x2="97000" y2="26901"/>
                      </a14:backgroundRemoval>
                    </a14:imgEffect>
                  </a14:imgLayer>
                </a14:imgProps>
              </a:ext>
            </a:extLst>
          </a:blip>
          <a:stretch>
            <a:fillRect/>
          </a:stretch>
        </p:blipFill>
        <p:spPr>
          <a:xfrm>
            <a:off x="8457163" y="194609"/>
            <a:ext cx="2857899" cy="1629002"/>
          </a:xfrm>
          <a:prstGeom prst="rect">
            <a:avLst/>
          </a:prstGeom>
        </p:spPr>
      </p:pic>
    </p:spTree>
    <p:extLst>
      <p:ext uri="{BB962C8B-B14F-4D97-AF65-F5344CB8AC3E}">
        <p14:creationId xmlns:p14="http://schemas.microsoft.com/office/powerpoint/2010/main" val="56452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4B68-E68E-4841-926D-3FC295D4074C}"/>
              </a:ext>
            </a:extLst>
          </p:cNvPr>
          <p:cNvSpPr>
            <a:spLocks noGrp="1"/>
          </p:cNvSpPr>
          <p:nvPr>
            <p:ph type="title"/>
          </p:nvPr>
        </p:nvSpPr>
        <p:spPr>
          <a:xfrm>
            <a:off x="1188069" y="381935"/>
            <a:ext cx="9356106" cy="1200329"/>
          </a:xfrm>
        </p:spPr>
        <p:txBody>
          <a:bodyPr anchor="t">
            <a:normAutofit/>
          </a:bodyPr>
          <a:lstStyle/>
          <a:p>
            <a:r>
              <a:rPr lang="en-US" sz="8000" dirty="0"/>
              <a:t>Hypotheses</a:t>
            </a:r>
          </a:p>
        </p:txBody>
      </p:sp>
      <p:sp>
        <p:nvSpPr>
          <p:cNvPr id="4" name="Slide Number Placeholder 3">
            <a:extLst>
              <a:ext uri="{FF2B5EF4-FFF2-40B4-BE49-F238E27FC236}">
                <a16:creationId xmlns:a16="http://schemas.microsoft.com/office/drawing/2014/main" id="{05ED4BA0-AB24-4270-BDBD-1CB433D72DD5}"/>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chemeClr val="tx1">
                    <a:alpha val="60000"/>
                  </a:schemeClr>
                </a:solidFill>
              </a:rPr>
              <a:pPr>
                <a:spcAft>
                  <a:spcPts val="600"/>
                </a:spcAft>
              </a:pPr>
              <a:t>45</a:t>
            </a:fld>
            <a:endParaRPr lang="en-US" dirty="0">
              <a:solidFill>
                <a:schemeClr val="tx1">
                  <a:alpha val="60000"/>
                </a:schemeClr>
              </a:solidFill>
            </a:endParaRPr>
          </a:p>
        </p:txBody>
      </p:sp>
      <p:pic>
        <p:nvPicPr>
          <p:cNvPr id="34" name="Picture 33">
            <a:extLst>
              <a:ext uri="{FF2B5EF4-FFF2-40B4-BE49-F238E27FC236}">
                <a16:creationId xmlns:a16="http://schemas.microsoft.com/office/drawing/2014/main" id="{9B7913CF-8507-DF29-F572-A2F710CE0BB3}"/>
              </a:ext>
            </a:extLst>
          </p:cNvPr>
          <p:cNvPicPr>
            <a:picLocks noChangeAspect="1"/>
          </p:cNvPicPr>
          <p:nvPr/>
        </p:nvPicPr>
        <p:blipFill rotWithShape="1">
          <a:blip r:embed="rId3"/>
          <a:srcRect r="-1432"/>
          <a:stretch/>
        </p:blipFill>
        <p:spPr>
          <a:xfrm>
            <a:off x="1173804" y="1825625"/>
            <a:ext cx="9504527" cy="4395597"/>
          </a:xfrm>
          <a:prstGeom prst="rect">
            <a:avLst/>
          </a:prstGeom>
        </p:spPr>
      </p:pic>
      <p:pic>
        <p:nvPicPr>
          <p:cNvPr id="35" name="Picture 34">
            <a:extLst>
              <a:ext uri="{FF2B5EF4-FFF2-40B4-BE49-F238E27FC236}">
                <a16:creationId xmlns:a16="http://schemas.microsoft.com/office/drawing/2014/main" id="{1A00B856-57E8-7B0A-F47C-0BAB94CF2AAC}"/>
              </a:ext>
            </a:extLst>
          </p:cNvPr>
          <p:cNvPicPr>
            <a:picLocks noChangeAspect="1"/>
          </p:cNvPicPr>
          <p:nvPr/>
        </p:nvPicPr>
        <p:blipFill rotWithShape="1">
          <a:blip r:embed="rId3">
            <a:alphaModFix amt="20000"/>
          </a:blip>
          <a:srcRect l="32288"/>
          <a:stretch/>
        </p:blipFill>
        <p:spPr>
          <a:xfrm>
            <a:off x="4199329" y="1824228"/>
            <a:ext cx="6344839" cy="4395597"/>
          </a:xfrm>
          <a:prstGeom prst="rect">
            <a:avLst/>
          </a:prstGeom>
        </p:spPr>
      </p:pic>
    </p:spTree>
    <p:extLst>
      <p:ext uri="{BB962C8B-B14F-4D97-AF65-F5344CB8AC3E}">
        <p14:creationId xmlns:p14="http://schemas.microsoft.com/office/powerpoint/2010/main" val="3810166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433C8-F3DD-467C-B7E2-E0886545FC21}"/>
              </a:ext>
            </a:extLst>
          </p:cNvPr>
          <p:cNvSpPr>
            <a:spLocks noGrp="1"/>
          </p:cNvSpPr>
          <p:nvPr>
            <p:ph type="title"/>
          </p:nvPr>
        </p:nvSpPr>
        <p:spPr>
          <a:xfrm>
            <a:off x="597414" y="1029205"/>
            <a:ext cx="3505495" cy="1622321"/>
          </a:xfrm>
        </p:spPr>
        <p:txBody>
          <a:bodyPr>
            <a:normAutofit/>
          </a:bodyPr>
          <a:lstStyle/>
          <a:p>
            <a:pPr algn="ctr"/>
            <a:br>
              <a:rPr lang="en-US" dirty="0"/>
            </a:br>
            <a:r>
              <a:rPr lang="en-US" dirty="0"/>
              <a:t>Supported</a:t>
            </a:r>
          </a:p>
        </p:txBody>
      </p:sp>
      <p:sp>
        <p:nvSpPr>
          <p:cNvPr id="3" name="Content Placeholder 2">
            <a:extLst>
              <a:ext uri="{FF2B5EF4-FFF2-40B4-BE49-F238E27FC236}">
                <a16:creationId xmlns:a16="http://schemas.microsoft.com/office/drawing/2014/main" id="{2E94A6B7-8109-4D4C-8FE5-B57914F62B35}"/>
              </a:ext>
            </a:extLst>
          </p:cNvPr>
          <p:cNvSpPr>
            <a:spLocks noGrp="1"/>
          </p:cNvSpPr>
          <p:nvPr>
            <p:ph idx="1"/>
          </p:nvPr>
        </p:nvSpPr>
        <p:spPr>
          <a:xfrm>
            <a:off x="642151" y="2753493"/>
            <a:ext cx="3505494" cy="3785419"/>
          </a:xfrm>
        </p:spPr>
        <p:txBody>
          <a:bodyPr>
            <a:normAutofit/>
          </a:bodyPr>
          <a:lstStyle/>
          <a:p>
            <a:r>
              <a:rPr lang="en-US" sz="2000" dirty="0"/>
              <a:t> Adults demonstrated no ROI differences while children demonstrated differences between the vmPFC and each subcortical structure</a:t>
            </a:r>
          </a:p>
        </p:txBody>
      </p:sp>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 box and whisker chart&#10;&#10;Description automatically generated">
            <a:extLst>
              <a:ext uri="{FF2B5EF4-FFF2-40B4-BE49-F238E27FC236}">
                <a16:creationId xmlns:a16="http://schemas.microsoft.com/office/drawing/2014/main" id="{B71912E7-8408-4CEC-BE68-1C76718BE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170128"/>
            <a:ext cx="6019331" cy="4514498"/>
          </a:xfrm>
          <a:prstGeom prst="rect">
            <a:avLst/>
          </a:prstGeom>
          <a:effectLst/>
        </p:spPr>
      </p:pic>
      <p:sp>
        <p:nvSpPr>
          <p:cNvPr id="14" name="Slide Number Placeholder 13">
            <a:extLst>
              <a:ext uri="{FF2B5EF4-FFF2-40B4-BE49-F238E27FC236}">
                <a16:creationId xmlns:a16="http://schemas.microsoft.com/office/drawing/2014/main" id="{55D46F76-BF1C-47AF-9FBE-C2163417BE24}"/>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303030"/>
                </a:solidFill>
              </a:rPr>
              <a:pPr>
                <a:spcAft>
                  <a:spcPts val="600"/>
                </a:spcAft>
              </a:pPr>
              <a:t>46</a:t>
            </a:fld>
            <a:endParaRPr lang="en-US" dirty="0">
              <a:solidFill>
                <a:srgbClr val="303030"/>
              </a:solidFill>
            </a:endParaRPr>
          </a:p>
        </p:txBody>
      </p:sp>
      <p:sp>
        <p:nvSpPr>
          <p:cNvPr id="8" name="Rectangle 7">
            <a:extLst>
              <a:ext uri="{FF2B5EF4-FFF2-40B4-BE49-F238E27FC236}">
                <a16:creationId xmlns:a16="http://schemas.microsoft.com/office/drawing/2014/main" id="{7B1EA251-EB94-47CA-AB37-9CE959D489EF}"/>
              </a:ext>
            </a:extLst>
          </p:cNvPr>
          <p:cNvSpPr/>
          <p:nvPr/>
        </p:nvSpPr>
        <p:spPr>
          <a:xfrm>
            <a:off x="6789683" y="1516754"/>
            <a:ext cx="2611492" cy="3373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07C2EE0-9C54-4428-8BE9-A5AB981B90E3}"/>
              </a:ext>
            </a:extLst>
          </p:cNvPr>
          <p:cNvSpPr/>
          <p:nvPr/>
        </p:nvSpPr>
        <p:spPr>
          <a:xfrm>
            <a:off x="6096000" y="1170128"/>
            <a:ext cx="5257800" cy="487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88F4F42-C154-415E-935F-DB3CE79C610F}"/>
              </a:ext>
            </a:extLst>
          </p:cNvPr>
          <p:cNvPicPr>
            <a:picLocks noChangeAspect="1"/>
          </p:cNvPicPr>
          <p:nvPr/>
        </p:nvPicPr>
        <p:blipFill>
          <a:blip r:embed="rId4"/>
          <a:stretch>
            <a:fillRect/>
          </a:stretch>
        </p:blipFill>
        <p:spPr>
          <a:xfrm>
            <a:off x="6106092" y="1048870"/>
            <a:ext cx="5460397" cy="377985"/>
          </a:xfrm>
          <a:prstGeom prst="rect">
            <a:avLst/>
          </a:prstGeom>
        </p:spPr>
      </p:pic>
      <p:sp>
        <p:nvSpPr>
          <p:cNvPr id="6" name="Rectangle 5">
            <a:extLst>
              <a:ext uri="{FF2B5EF4-FFF2-40B4-BE49-F238E27FC236}">
                <a16:creationId xmlns:a16="http://schemas.microsoft.com/office/drawing/2014/main" id="{AD5F6D6B-D533-4684-BD67-5055B2C97139}"/>
              </a:ext>
            </a:extLst>
          </p:cNvPr>
          <p:cNvSpPr/>
          <p:nvPr/>
        </p:nvSpPr>
        <p:spPr>
          <a:xfrm>
            <a:off x="9344025" y="3796225"/>
            <a:ext cx="1028700" cy="109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0F533CF-0BCA-49B7-9AFC-A9065A1CC388}"/>
              </a:ext>
            </a:extLst>
          </p:cNvPr>
          <p:cNvSpPr/>
          <p:nvPr/>
        </p:nvSpPr>
        <p:spPr>
          <a:xfrm>
            <a:off x="9151620" y="2324100"/>
            <a:ext cx="1335405" cy="2200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48321D1-4CFC-4952-AA5E-F0649538720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18" b="92982" l="2740" r="97260">
                        <a14:foregroundMark x1="5137" y1="39181" x2="50685" y2="57895"/>
                        <a14:foregroundMark x1="50685" y1="57895" x2="71575" y2="57895"/>
                        <a14:foregroundMark x1="71575" y1="57895" x2="89041" y2="53801"/>
                        <a14:foregroundMark x1="89041" y1="53801" x2="91781" y2="35088"/>
                        <a14:foregroundMark x1="96918" y1="37427" x2="96918" y2="37427"/>
                        <a14:foregroundMark x1="3082" y1="36257" x2="3082" y2="36257"/>
                        <a14:foregroundMark x1="54110" y1="7018" x2="54110" y2="7018"/>
                        <a14:foregroundMark x1="54452" y1="93567" x2="54452" y2="93567"/>
                        <a14:foregroundMark x1="97260" y1="27485" x2="97260" y2="27485"/>
                      </a14:backgroundRemoval>
                    </a14:imgEffect>
                  </a14:imgLayer>
                </a14:imgProps>
              </a:ext>
            </a:extLst>
          </a:blip>
          <a:stretch>
            <a:fillRect/>
          </a:stretch>
        </p:blipFill>
        <p:spPr>
          <a:xfrm>
            <a:off x="1010832" y="214704"/>
            <a:ext cx="2781688" cy="1629002"/>
          </a:xfrm>
          <a:prstGeom prst="rect">
            <a:avLst/>
          </a:prstGeom>
        </p:spPr>
      </p:pic>
      <p:grpSp>
        <p:nvGrpSpPr>
          <p:cNvPr id="11" name="Group 10">
            <a:extLst>
              <a:ext uri="{FF2B5EF4-FFF2-40B4-BE49-F238E27FC236}">
                <a16:creationId xmlns:a16="http://schemas.microsoft.com/office/drawing/2014/main" id="{8F9972D6-9F7F-4D2D-A2CE-8A6514192DF8}"/>
              </a:ext>
            </a:extLst>
          </p:cNvPr>
          <p:cNvGrpSpPr/>
          <p:nvPr/>
        </p:nvGrpSpPr>
        <p:grpSpPr>
          <a:xfrm>
            <a:off x="456934" y="5123258"/>
            <a:ext cx="3889484" cy="947035"/>
            <a:chOff x="406237" y="4828290"/>
            <a:chExt cx="3889484" cy="947035"/>
          </a:xfrm>
        </p:grpSpPr>
        <p:pic>
          <p:nvPicPr>
            <p:cNvPr id="10" name="Picture 9">
              <a:extLst>
                <a:ext uri="{FF2B5EF4-FFF2-40B4-BE49-F238E27FC236}">
                  <a16:creationId xmlns:a16="http://schemas.microsoft.com/office/drawing/2014/main" id="{8C73F8FC-69B8-4918-B6B4-428EE1A1F94F}"/>
                </a:ext>
              </a:extLst>
            </p:cNvPr>
            <p:cNvPicPr>
              <a:picLocks noChangeAspect="1"/>
            </p:cNvPicPr>
            <p:nvPr/>
          </p:nvPicPr>
          <p:blipFill rotWithShape="1">
            <a:blip r:embed="rId7"/>
            <a:srcRect t="34961" b="32221"/>
            <a:stretch/>
          </p:blipFill>
          <p:spPr>
            <a:xfrm>
              <a:off x="1598557" y="4886325"/>
              <a:ext cx="1401817" cy="889000"/>
            </a:xfrm>
            <a:prstGeom prst="rect">
              <a:avLst/>
            </a:prstGeom>
          </p:spPr>
        </p:pic>
        <p:pic>
          <p:nvPicPr>
            <p:cNvPr id="17" name="Picture 16">
              <a:extLst>
                <a:ext uri="{FF2B5EF4-FFF2-40B4-BE49-F238E27FC236}">
                  <a16:creationId xmlns:a16="http://schemas.microsoft.com/office/drawing/2014/main" id="{1B0A1834-0E71-4C8E-8C1A-3E1FBDD9389A}"/>
                </a:ext>
              </a:extLst>
            </p:cNvPr>
            <p:cNvPicPr>
              <a:picLocks noChangeAspect="1"/>
            </p:cNvPicPr>
            <p:nvPr/>
          </p:nvPicPr>
          <p:blipFill rotWithShape="1">
            <a:blip r:embed="rId7"/>
            <a:srcRect t="67182"/>
            <a:stretch/>
          </p:blipFill>
          <p:spPr>
            <a:xfrm>
              <a:off x="2893904" y="4857307"/>
              <a:ext cx="1401817" cy="889000"/>
            </a:xfrm>
            <a:prstGeom prst="rect">
              <a:avLst/>
            </a:prstGeom>
          </p:spPr>
        </p:pic>
        <p:pic>
          <p:nvPicPr>
            <p:cNvPr id="18" name="Picture 17">
              <a:extLst>
                <a:ext uri="{FF2B5EF4-FFF2-40B4-BE49-F238E27FC236}">
                  <a16:creationId xmlns:a16="http://schemas.microsoft.com/office/drawing/2014/main" id="{7CFCCAD6-017C-4FBE-BBCD-36F52BB3B19D}"/>
                </a:ext>
              </a:extLst>
            </p:cNvPr>
            <p:cNvPicPr>
              <a:picLocks noChangeAspect="1"/>
            </p:cNvPicPr>
            <p:nvPr/>
          </p:nvPicPr>
          <p:blipFill rotWithShape="1">
            <a:blip r:embed="rId7"/>
            <a:srcRect b="65039"/>
            <a:stretch/>
          </p:blipFill>
          <p:spPr>
            <a:xfrm>
              <a:off x="406237" y="4828290"/>
              <a:ext cx="1401817" cy="947035"/>
            </a:xfrm>
            <a:prstGeom prst="rect">
              <a:avLst/>
            </a:prstGeom>
          </p:spPr>
        </p:pic>
      </p:grpSp>
    </p:spTree>
    <p:extLst>
      <p:ext uri="{BB962C8B-B14F-4D97-AF65-F5344CB8AC3E}">
        <p14:creationId xmlns:p14="http://schemas.microsoft.com/office/powerpoint/2010/main" val="180580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 box and whisker chart&#10;&#10;Description automatically generated">
            <a:extLst>
              <a:ext uri="{FF2B5EF4-FFF2-40B4-BE49-F238E27FC236}">
                <a16:creationId xmlns:a16="http://schemas.microsoft.com/office/drawing/2014/main" id="{B71912E7-8408-4CEC-BE68-1C76718BE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170128"/>
            <a:ext cx="6019331" cy="4514498"/>
          </a:xfrm>
          <a:prstGeom prst="rect">
            <a:avLst/>
          </a:prstGeom>
          <a:effectLst/>
        </p:spPr>
      </p:pic>
      <p:sp>
        <p:nvSpPr>
          <p:cNvPr id="14" name="Slide Number Placeholder 13">
            <a:extLst>
              <a:ext uri="{FF2B5EF4-FFF2-40B4-BE49-F238E27FC236}">
                <a16:creationId xmlns:a16="http://schemas.microsoft.com/office/drawing/2014/main" id="{55D46F76-BF1C-47AF-9FBE-C2163417BE24}"/>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303030"/>
                </a:solidFill>
              </a:rPr>
              <a:pPr>
                <a:spcAft>
                  <a:spcPts val="600"/>
                </a:spcAft>
              </a:pPr>
              <a:t>47</a:t>
            </a:fld>
            <a:endParaRPr lang="en-US" dirty="0">
              <a:solidFill>
                <a:srgbClr val="303030"/>
              </a:solidFill>
            </a:endParaRPr>
          </a:p>
        </p:txBody>
      </p:sp>
      <p:sp>
        <p:nvSpPr>
          <p:cNvPr id="8" name="Rectangle 7">
            <a:extLst>
              <a:ext uri="{FF2B5EF4-FFF2-40B4-BE49-F238E27FC236}">
                <a16:creationId xmlns:a16="http://schemas.microsoft.com/office/drawing/2014/main" id="{7B1EA251-EB94-47CA-AB37-9CE959D489EF}"/>
              </a:ext>
            </a:extLst>
          </p:cNvPr>
          <p:cNvSpPr/>
          <p:nvPr/>
        </p:nvSpPr>
        <p:spPr>
          <a:xfrm>
            <a:off x="6789683" y="1516754"/>
            <a:ext cx="2611492" cy="3373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07C2EE0-9C54-4428-8BE9-A5AB981B90E3}"/>
              </a:ext>
            </a:extLst>
          </p:cNvPr>
          <p:cNvSpPr/>
          <p:nvPr/>
        </p:nvSpPr>
        <p:spPr>
          <a:xfrm>
            <a:off x="6096000" y="1170128"/>
            <a:ext cx="5257800" cy="487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88F4F42-C154-415E-935F-DB3CE79C610F}"/>
              </a:ext>
            </a:extLst>
          </p:cNvPr>
          <p:cNvPicPr>
            <a:picLocks noChangeAspect="1"/>
          </p:cNvPicPr>
          <p:nvPr/>
        </p:nvPicPr>
        <p:blipFill>
          <a:blip r:embed="rId4"/>
          <a:stretch>
            <a:fillRect/>
          </a:stretch>
        </p:blipFill>
        <p:spPr>
          <a:xfrm>
            <a:off x="6106092" y="1048870"/>
            <a:ext cx="5460397" cy="377985"/>
          </a:xfrm>
          <a:prstGeom prst="rect">
            <a:avLst/>
          </a:prstGeom>
        </p:spPr>
      </p:pic>
      <p:sp>
        <p:nvSpPr>
          <p:cNvPr id="6" name="Rectangle 5">
            <a:extLst>
              <a:ext uri="{FF2B5EF4-FFF2-40B4-BE49-F238E27FC236}">
                <a16:creationId xmlns:a16="http://schemas.microsoft.com/office/drawing/2014/main" id="{AD5F6D6B-D533-4684-BD67-5055B2C97139}"/>
              </a:ext>
            </a:extLst>
          </p:cNvPr>
          <p:cNvSpPr/>
          <p:nvPr/>
        </p:nvSpPr>
        <p:spPr>
          <a:xfrm>
            <a:off x="9344025" y="3796225"/>
            <a:ext cx="1028700" cy="109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0F533CF-0BCA-49B7-9AFC-A9065A1CC388}"/>
              </a:ext>
            </a:extLst>
          </p:cNvPr>
          <p:cNvSpPr/>
          <p:nvPr/>
        </p:nvSpPr>
        <p:spPr>
          <a:xfrm>
            <a:off x="9870259" y="3719514"/>
            <a:ext cx="616766" cy="804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1A97D7E8-BBEA-4C20-A63B-4BDEEECAE7EF}"/>
              </a:ext>
            </a:extLst>
          </p:cNvPr>
          <p:cNvSpPr>
            <a:spLocks noGrp="1"/>
          </p:cNvSpPr>
          <p:nvPr>
            <p:ph type="title"/>
          </p:nvPr>
        </p:nvSpPr>
        <p:spPr>
          <a:xfrm>
            <a:off x="597414" y="1029205"/>
            <a:ext cx="3505495" cy="1622321"/>
          </a:xfrm>
        </p:spPr>
        <p:txBody>
          <a:bodyPr>
            <a:normAutofit/>
          </a:bodyPr>
          <a:lstStyle/>
          <a:p>
            <a:pPr algn="ctr"/>
            <a:br>
              <a:rPr lang="en-US" dirty="0"/>
            </a:br>
            <a:r>
              <a:rPr lang="en-US" dirty="0"/>
              <a:t>Supported</a:t>
            </a:r>
          </a:p>
        </p:txBody>
      </p:sp>
      <p:sp>
        <p:nvSpPr>
          <p:cNvPr id="19" name="Content Placeholder 2">
            <a:extLst>
              <a:ext uri="{FF2B5EF4-FFF2-40B4-BE49-F238E27FC236}">
                <a16:creationId xmlns:a16="http://schemas.microsoft.com/office/drawing/2014/main" id="{AD3C3D40-F43C-405B-95EE-AC3B9A2E341C}"/>
              </a:ext>
            </a:extLst>
          </p:cNvPr>
          <p:cNvSpPr>
            <a:spLocks noGrp="1"/>
          </p:cNvSpPr>
          <p:nvPr>
            <p:ph idx="1"/>
          </p:nvPr>
        </p:nvSpPr>
        <p:spPr>
          <a:xfrm>
            <a:off x="642151" y="2753493"/>
            <a:ext cx="3505494" cy="3785419"/>
          </a:xfrm>
        </p:spPr>
        <p:txBody>
          <a:bodyPr>
            <a:normAutofit/>
          </a:bodyPr>
          <a:lstStyle/>
          <a:p>
            <a:r>
              <a:rPr lang="en-US" sz="2000" dirty="0"/>
              <a:t> Adults demonstrated no ROI differences while children demonstrated differences between the vmPFC and each subcortical structure</a:t>
            </a:r>
          </a:p>
        </p:txBody>
      </p:sp>
      <p:pic>
        <p:nvPicPr>
          <p:cNvPr id="21" name="Picture 20">
            <a:extLst>
              <a:ext uri="{FF2B5EF4-FFF2-40B4-BE49-F238E27FC236}">
                <a16:creationId xmlns:a16="http://schemas.microsoft.com/office/drawing/2014/main" id="{808230A1-444F-42B6-BEFB-50ED68609F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18" b="92982" l="2740" r="97260">
                        <a14:foregroundMark x1="5137" y1="39181" x2="50685" y2="57895"/>
                        <a14:foregroundMark x1="50685" y1="57895" x2="71575" y2="57895"/>
                        <a14:foregroundMark x1="71575" y1="57895" x2="89041" y2="53801"/>
                        <a14:foregroundMark x1="89041" y1="53801" x2="91781" y2="35088"/>
                        <a14:foregroundMark x1="96918" y1="37427" x2="96918" y2="37427"/>
                        <a14:foregroundMark x1="3082" y1="36257" x2="3082" y2="36257"/>
                        <a14:foregroundMark x1="54110" y1="7018" x2="54110" y2="7018"/>
                        <a14:foregroundMark x1="54452" y1="93567" x2="54452" y2="93567"/>
                        <a14:foregroundMark x1="97260" y1="27485" x2="97260" y2="27485"/>
                      </a14:backgroundRemoval>
                    </a14:imgEffect>
                  </a14:imgLayer>
                </a14:imgProps>
              </a:ext>
            </a:extLst>
          </a:blip>
          <a:stretch>
            <a:fillRect/>
          </a:stretch>
        </p:blipFill>
        <p:spPr>
          <a:xfrm>
            <a:off x="1010832" y="214704"/>
            <a:ext cx="2781688" cy="1629002"/>
          </a:xfrm>
          <a:prstGeom prst="rect">
            <a:avLst/>
          </a:prstGeom>
        </p:spPr>
      </p:pic>
      <p:grpSp>
        <p:nvGrpSpPr>
          <p:cNvPr id="23" name="Group 22">
            <a:extLst>
              <a:ext uri="{FF2B5EF4-FFF2-40B4-BE49-F238E27FC236}">
                <a16:creationId xmlns:a16="http://schemas.microsoft.com/office/drawing/2014/main" id="{4052411E-6C14-4443-8663-6A7CE28B4591}"/>
              </a:ext>
            </a:extLst>
          </p:cNvPr>
          <p:cNvGrpSpPr/>
          <p:nvPr/>
        </p:nvGrpSpPr>
        <p:grpSpPr>
          <a:xfrm>
            <a:off x="456934" y="5123258"/>
            <a:ext cx="3889484" cy="947035"/>
            <a:chOff x="406237" y="4828290"/>
            <a:chExt cx="3889484" cy="947035"/>
          </a:xfrm>
        </p:grpSpPr>
        <p:pic>
          <p:nvPicPr>
            <p:cNvPr id="24" name="Picture 23">
              <a:extLst>
                <a:ext uri="{FF2B5EF4-FFF2-40B4-BE49-F238E27FC236}">
                  <a16:creationId xmlns:a16="http://schemas.microsoft.com/office/drawing/2014/main" id="{8A75DDD3-B430-4520-A52D-299BC54DDA58}"/>
                </a:ext>
              </a:extLst>
            </p:cNvPr>
            <p:cNvPicPr>
              <a:picLocks noChangeAspect="1"/>
            </p:cNvPicPr>
            <p:nvPr/>
          </p:nvPicPr>
          <p:blipFill rotWithShape="1">
            <a:blip r:embed="rId7"/>
            <a:srcRect t="34961" b="32221"/>
            <a:stretch/>
          </p:blipFill>
          <p:spPr>
            <a:xfrm>
              <a:off x="1598557" y="4886325"/>
              <a:ext cx="1401817" cy="889000"/>
            </a:xfrm>
            <a:prstGeom prst="rect">
              <a:avLst/>
            </a:prstGeom>
          </p:spPr>
        </p:pic>
        <p:pic>
          <p:nvPicPr>
            <p:cNvPr id="25" name="Picture 24">
              <a:extLst>
                <a:ext uri="{FF2B5EF4-FFF2-40B4-BE49-F238E27FC236}">
                  <a16:creationId xmlns:a16="http://schemas.microsoft.com/office/drawing/2014/main" id="{F7164F5C-FC7D-4590-9367-D8B8E0D49C8F}"/>
                </a:ext>
              </a:extLst>
            </p:cNvPr>
            <p:cNvPicPr>
              <a:picLocks noChangeAspect="1"/>
            </p:cNvPicPr>
            <p:nvPr/>
          </p:nvPicPr>
          <p:blipFill rotWithShape="1">
            <a:blip r:embed="rId7"/>
            <a:srcRect t="67182"/>
            <a:stretch/>
          </p:blipFill>
          <p:spPr>
            <a:xfrm>
              <a:off x="2893904" y="4857307"/>
              <a:ext cx="1401817" cy="889000"/>
            </a:xfrm>
            <a:prstGeom prst="rect">
              <a:avLst/>
            </a:prstGeom>
          </p:spPr>
        </p:pic>
        <p:pic>
          <p:nvPicPr>
            <p:cNvPr id="26" name="Picture 25">
              <a:extLst>
                <a:ext uri="{FF2B5EF4-FFF2-40B4-BE49-F238E27FC236}">
                  <a16:creationId xmlns:a16="http://schemas.microsoft.com/office/drawing/2014/main" id="{65CFF457-69A0-45C6-AFA7-51DB7489EB86}"/>
                </a:ext>
              </a:extLst>
            </p:cNvPr>
            <p:cNvPicPr>
              <a:picLocks noChangeAspect="1"/>
            </p:cNvPicPr>
            <p:nvPr/>
          </p:nvPicPr>
          <p:blipFill rotWithShape="1">
            <a:blip r:embed="rId7"/>
            <a:srcRect b="65039"/>
            <a:stretch/>
          </p:blipFill>
          <p:spPr>
            <a:xfrm>
              <a:off x="406237" y="4828290"/>
              <a:ext cx="1401817" cy="947035"/>
            </a:xfrm>
            <a:prstGeom prst="rect">
              <a:avLst/>
            </a:prstGeom>
          </p:spPr>
        </p:pic>
      </p:grpSp>
    </p:spTree>
    <p:extLst>
      <p:ext uri="{BB962C8B-B14F-4D97-AF65-F5344CB8AC3E}">
        <p14:creationId xmlns:p14="http://schemas.microsoft.com/office/powerpoint/2010/main" val="2056784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 box and whisker chart&#10;&#10;Description automatically generated">
            <a:extLst>
              <a:ext uri="{FF2B5EF4-FFF2-40B4-BE49-F238E27FC236}">
                <a16:creationId xmlns:a16="http://schemas.microsoft.com/office/drawing/2014/main" id="{B71912E7-8408-4CEC-BE68-1C76718BE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170128"/>
            <a:ext cx="6019331" cy="4514498"/>
          </a:xfrm>
          <a:prstGeom prst="rect">
            <a:avLst/>
          </a:prstGeom>
          <a:effectLst/>
        </p:spPr>
      </p:pic>
      <p:sp>
        <p:nvSpPr>
          <p:cNvPr id="14" name="Slide Number Placeholder 13">
            <a:extLst>
              <a:ext uri="{FF2B5EF4-FFF2-40B4-BE49-F238E27FC236}">
                <a16:creationId xmlns:a16="http://schemas.microsoft.com/office/drawing/2014/main" id="{55D46F76-BF1C-47AF-9FBE-C2163417BE24}"/>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303030"/>
                </a:solidFill>
              </a:rPr>
              <a:pPr>
                <a:spcAft>
                  <a:spcPts val="600"/>
                </a:spcAft>
              </a:pPr>
              <a:t>48</a:t>
            </a:fld>
            <a:endParaRPr lang="en-US" dirty="0">
              <a:solidFill>
                <a:srgbClr val="303030"/>
              </a:solidFill>
            </a:endParaRPr>
          </a:p>
        </p:txBody>
      </p:sp>
      <p:sp>
        <p:nvSpPr>
          <p:cNvPr id="8" name="Rectangle 7">
            <a:extLst>
              <a:ext uri="{FF2B5EF4-FFF2-40B4-BE49-F238E27FC236}">
                <a16:creationId xmlns:a16="http://schemas.microsoft.com/office/drawing/2014/main" id="{7B1EA251-EB94-47CA-AB37-9CE959D489EF}"/>
              </a:ext>
            </a:extLst>
          </p:cNvPr>
          <p:cNvSpPr/>
          <p:nvPr/>
        </p:nvSpPr>
        <p:spPr>
          <a:xfrm>
            <a:off x="6789683" y="3535680"/>
            <a:ext cx="2611492" cy="1354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07C2EE0-9C54-4428-8BE9-A5AB981B90E3}"/>
              </a:ext>
            </a:extLst>
          </p:cNvPr>
          <p:cNvSpPr/>
          <p:nvPr/>
        </p:nvSpPr>
        <p:spPr>
          <a:xfrm>
            <a:off x="6096000" y="1170128"/>
            <a:ext cx="5257800" cy="487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88F4F42-C154-415E-935F-DB3CE79C610F}"/>
              </a:ext>
            </a:extLst>
          </p:cNvPr>
          <p:cNvPicPr>
            <a:picLocks noChangeAspect="1"/>
          </p:cNvPicPr>
          <p:nvPr/>
        </p:nvPicPr>
        <p:blipFill>
          <a:blip r:embed="rId4"/>
          <a:stretch>
            <a:fillRect/>
          </a:stretch>
        </p:blipFill>
        <p:spPr>
          <a:xfrm>
            <a:off x="6106092" y="1048870"/>
            <a:ext cx="5460397" cy="377985"/>
          </a:xfrm>
          <a:prstGeom prst="rect">
            <a:avLst/>
          </a:prstGeom>
        </p:spPr>
      </p:pic>
      <p:sp>
        <p:nvSpPr>
          <p:cNvPr id="6" name="Rectangle 5">
            <a:extLst>
              <a:ext uri="{FF2B5EF4-FFF2-40B4-BE49-F238E27FC236}">
                <a16:creationId xmlns:a16="http://schemas.microsoft.com/office/drawing/2014/main" id="{AD5F6D6B-D533-4684-BD67-5055B2C97139}"/>
              </a:ext>
            </a:extLst>
          </p:cNvPr>
          <p:cNvSpPr/>
          <p:nvPr/>
        </p:nvSpPr>
        <p:spPr>
          <a:xfrm>
            <a:off x="9344025" y="3796225"/>
            <a:ext cx="1028700" cy="109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0F533CF-0BCA-49B7-9AFC-A9065A1CC388}"/>
              </a:ext>
            </a:extLst>
          </p:cNvPr>
          <p:cNvSpPr/>
          <p:nvPr/>
        </p:nvSpPr>
        <p:spPr>
          <a:xfrm>
            <a:off x="9870259" y="3719514"/>
            <a:ext cx="616766" cy="804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A70980C-0A51-406C-8CD2-5415475DCD27}"/>
              </a:ext>
            </a:extLst>
          </p:cNvPr>
          <p:cNvSpPr/>
          <p:nvPr/>
        </p:nvSpPr>
        <p:spPr>
          <a:xfrm>
            <a:off x="7495984" y="3305185"/>
            <a:ext cx="1028700" cy="109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CF29044-A85A-4660-8859-46BB6916BE69}"/>
              </a:ext>
            </a:extLst>
          </p:cNvPr>
          <p:cNvSpPr/>
          <p:nvPr/>
        </p:nvSpPr>
        <p:spPr>
          <a:xfrm>
            <a:off x="7781205" y="2771813"/>
            <a:ext cx="1028700" cy="109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2472B71A-83DB-4916-A8BE-19BB5986D9DB}"/>
              </a:ext>
            </a:extLst>
          </p:cNvPr>
          <p:cNvSpPr>
            <a:spLocks noGrp="1"/>
          </p:cNvSpPr>
          <p:nvPr>
            <p:ph type="title"/>
          </p:nvPr>
        </p:nvSpPr>
        <p:spPr>
          <a:xfrm>
            <a:off x="597414" y="1029205"/>
            <a:ext cx="3505495" cy="1622321"/>
          </a:xfrm>
        </p:spPr>
        <p:txBody>
          <a:bodyPr>
            <a:normAutofit/>
          </a:bodyPr>
          <a:lstStyle/>
          <a:p>
            <a:pPr algn="ctr"/>
            <a:br>
              <a:rPr lang="en-US" dirty="0"/>
            </a:br>
            <a:r>
              <a:rPr lang="en-US" dirty="0"/>
              <a:t>Supported</a:t>
            </a:r>
          </a:p>
        </p:txBody>
      </p:sp>
      <p:sp>
        <p:nvSpPr>
          <p:cNvPr id="23" name="Content Placeholder 2">
            <a:extLst>
              <a:ext uri="{FF2B5EF4-FFF2-40B4-BE49-F238E27FC236}">
                <a16:creationId xmlns:a16="http://schemas.microsoft.com/office/drawing/2014/main" id="{1382E5DD-6BD2-4744-BDB8-2C7BC93FCBB8}"/>
              </a:ext>
            </a:extLst>
          </p:cNvPr>
          <p:cNvSpPr>
            <a:spLocks noGrp="1"/>
          </p:cNvSpPr>
          <p:nvPr>
            <p:ph idx="1"/>
          </p:nvPr>
        </p:nvSpPr>
        <p:spPr>
          <a:xfrm>
            <a:off x="642151" y="2753493"/>
            <a:ext cx="3505494" cy="3785419"/>
          </a:xfrm>
        </p:spPr>
        <p:txBody>
          <a:bodyPr>
            <a:normAutofit/>
          </a:bodyPr>
          <a:lstStyle/>
          <a:p>
            <a:r>
              <a:rPr lang="en-US" sz="2000" dirty="0"/>
              <a:t> Adults demonstrated no ROI differences while children demonstrated differences between the vmPFC and each subcortical structure</a:t>
            </a:r>
          </a:p>
        </p:txBody>
      </p:sp>
      <p:pic>
        <p:nvPicPr>
          <p:cNvPr id="24" name="Picture 23">
            <a:extLst>
              <a:ext uri="{FF2B5EF4-FFF2-40B4-BE49-F238E27FC236}">
                <a16:creationId xmlns:a16="http://schemas.microsoft.com/office/drawing/2014/main" id="{BFEA04A2-FF1A-49E1-8DA4-918D6C47FD5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18" b="92982" l="2740" r="97260">
                        <a14:foregroundMark x1="5137" y1="39181" x2="50685" y2="57895"/>
                        <a14:foregroundMark x1="50685" y1="57895" x2="71575" y2="57895"/>
                        <a14:foregroundMark x1="71575" y1="57895" x2="89041" y2="53801"/>
                        <a14:foregroundMark x1="89041" y1="53801" x2="91781" y2="35088"/>
                        <a14:foregroundMark x1="96918" y1="37427" x2="96918" y2="37427"/>
                        <a14:foregroundMark x1="3082" y1="36257" x2="3082" y2="36257"/>
                        <a14:foregroundMark x1="54110" y1="7018" x2="54110" y2="7018"/>
                        <a14:foregroundMark x1="54452" y1="93567" x2="54452" y2="93567"/>
                        <a14:foregroundMark x1="97260" y1="27485" x2="97260" y2="27485"/>
                      </a14:backgroundRemoval>
                    </a14:imgEffect>
                  </a14:imgLayer>
                </a14:imgProps>
              </a:ext>
            </a:extLst>
          </a:blip>
          <a:stretch>
            <a:fillRect/>
          </a:stretch>
        </p:blipFill>
        <p:spPr>
          <a:xfrm>
            <a:off x="1010832" y="214704"/>
            <a:ext cx="2781688" cy="1629002"/>
          </a:xfrm>
          <a:prstGeom prst="rect">
            <a:avLst/>
          </a:prstGeom>
        </p:spPr>
      </p:pic>
      <p:grpSp>
        <p:nvGrpSpPr>
          <p:cNvPr id="25" name="Group 24">
            <a:extLst>
              <a:ext uri="{FF2B5EF4-FFF2-40B4-BE49-F238E27FC236}">
                <a16:creationId xmlns:a16="http://schemas.microsoft.com/office/drawing/2014/main" id="{4EE9A1C3-FF81-40EE-A41F-237C98963F39}"/>
              </a:ext>
            </a:extLst>
          </p:cNvPr>
          <p:cNvGrpSpPr/>
          <p:nvPr/>
        </p:nvGrpSpPr>
        <p:grpSpPr>
          <a:xfrm>
            <a:off x="456934" y="5123258"/>
            <a:ext cx="3889484" cy="947035"/>
            <a:chOff x="406237" y="4828290"/>
            <a:chExt cx="3889484" cy="947035"/>
          </a:xfrm>
        </p:grpSpPr>
        <p:pic>
          <p:nvPicPr>
            <p:cNvPr id="26" name="Picture 25">
              <a:extLst>
                <a:ext uri="{FF2B5EF4-FFF2-40B4-BE49-F238E27FC236}">
                  <a16:creationId xmlns:a16="http://schemas.microsoft.com/office/drawing/2014/main" id="{F68FB166-1A20-4DC9-B7C4-D43CC00F432B}"/>
                </a:ext>
              </a:extLst>
            </p:cNvPr>
            <p:cNvPicPr>
              <a:picLocks noChangeAspect="1"/>
            </p:cNvPicPr>
            <p:nvPr/>
          </p:nvPicPr>
          <p:blipFill rotWithShape="1">
            <a:blip r:embed="rId7"/>
            <a:srcRect t="34961" b="32221"/>
            <a:stretch/>
          </p:blipFill>
          <p:spPr>
            <a:xfrm>
              <a:off x="1598557" y="4886325"/>
              <a:ext cx="1401817" cy="889000"/>
            </a:xfrm>
            <a:prstGeom prst="rect">
              <a:avLst/>
            </a:prstGeom>
          </p:spPr>
        </p:pic>
        <p:pic>
          <p:nvPicPr>
            <p:cNvPr id="27" name="Picture 26">
              <a:extLst>
                <a:ext uri="{FF2B5EF4-FFF2-40B4-BE49-F238E27FC236}">
                  <a16:creationId xmlns:a16="http://schemas.microsoft.com/office/drawing/2014/main" id="{2075DE40-F0AD-44FF-94D5-3C65022CE459}"/>
                </a:ext>
              </a:extLst>
            </p:cNvPr>
            <p:cNvPicPr>
              <a:picLocks noChangeAspect="1"/>
            </p:cNvPicPr>
            <p:nvPr/>
          </p:nvPicPr>
          <p:blipFill rotWithShape="1">
            <a:blip r:embed="rId7"/>
            <a:srcRect t="67182"/>
            <a:stretch/>
          </p:blipFill>
          <p:spPr>
            <a:xfrm>
              <a:off x="2893904" y="4857307"/>
              <a:ext cx="1401817" cy="889000"/>
            </a:xfrm>
            <a:prstGeom prst="rect">
              <a:avLst/>
            </a:prstGeom>
          </p:spPr>
        </p:pic>
        <p:pic>
          <p:nvPicPr>
            <p:cNvPr id="28" name="Picture 27">
              <a:extLst>
                <a:ext uri="{FF2B5EF4-FFF2-40B4-BE49-F238E27FC236}">
                  <a16:creationId xmlns:a16="http://schemas.microsoft.com/office/drawing/2014/main" id="{536F3CC2-CDA1-428E-9F94-CC5EC33A674B}"/>
                </a:ext>
              </a:extLst>
            </p:cNvPr>
            <p:cNvPicPr>
              <a:picLocks noChangeAspect="1"/>
            </p:cNvPicPr>
            <p:nvPr/>
          </p:nvPicPr>
          <p:blipFill rotWithShape="1">
            <a:blip r:embed="rId7"/>
            <a:srcRect b="65039"/>
            <a:stretch/>
          </p:blipFill>
          <p:spPr>
            <a:xfrm>
              <a:off x="406237" y="4828290"/>
              <a:ext cx="1401817" cy="947035"/>
            </a:xfrm>
            <a:prstGeom prst="rect">
              <a:avLst/>
            </a:prstGeom>
          </p:spPr>
        </p:pic>
      </p:grpSp>
    </p:spTree>
    <p:extLst>
      <p:ext uri="{BB962C8B-B14F-4D97-AF65-F5344CB8AC3E}">
        <p14:creationId xmlns:p14="http://schemas.microsoft.com/office/powerpoint/2010/main" val="766946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 box and whisker chart&#10;&#10;Description automatically generated">
            <a:extLst>
              <a:ext uri="{FF2B5EF4-FFF2-40B4-BE49-F238E27FC236}">
                <a16:creationId xmlns:a16="http://schemas.microsoft.com/office/drawing/2014/main" id="{B71912E7-8408-4CEC-BE68-1C76718BE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170128"/>
            <a:ext cx="6019331" cy="4514498"/>
          </a:xfrm>
          <a:prstGeom prst="rect">
            <a:avLst/>
          </a:prstGeom>
          <a:effectLst/>
        </p:spPr>
      </p:pic>
      <p:sp>
        <p:nvSpPr>
          <p:cNvPr id="14" name="Slide Number Placeholder 13">
            <a:extLst>
              <a:ext uri="{FF2B5EF4-FFF2-40B4-BE49-F238E27FC236}">
                <a16:creationId xmlns:a16="http://schemas.microsoft.com/office/drawing/2014/main" id="{55D46F76-BF1C-47AF-9FBE-C2163417BE24}"/>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303030"/>
                </a:solidFill>
              </a:rPr>
              <a:pPr>
                <a:spcAft>
                  <a:spcPts val="600"/>
                </a:spcAft>
              </a:pPr>
              <a:t>49</a:t>
            </a:fld>
            <a:endParaRPr lang="en-US" dirty="0">
              <a:solidFill>
                <a:srgbClr val="303030"/>
              </a:solidFill>
            </a:endParaRPr>
          </a:p>
        </p:txBody>
      </p:sp>
      <p:sp>
        <p:nvSpPr>
          <p:cNvPr id="4" name="Rectangle 3">
            <a:extLst>
              <a:ext uri="{FF2B5EF4-FFF2-40B4-BE49-F238E27FC236}">
                <a16:creationId xmlns:a16="http://schemas.microsoft.com/office/drawing/2014/main" id="{507C2EE0-9C54-4428-8BE9-A5AB981B90E3}"/>
              </a:ext>
            </a:extLst>
          </p:cNvPr>
          <p:cNvSpPr/>
          <p:nvPr/>
        </p:nvSpPr>
        <p:spPr>
          <a:xfrm>
            <a:off x="6096000" y="1170128"/>
            <a:ext cx="5257800" cy="487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88F4F42-C154-415E-935F-DB3CE79C610F}"/>
              </a:ext>
            </a:extLst>
          </p:cNvPr>
          <p:cNvPicPr>
            <a:picLocks noChangeAspect="1"/>
          </p:cNvPicPr>
          <p:nvPr/>
        </p:nvPicPr>
        <p:blipFill>
          <a:blip r:embed="rId4"/>
          <a:stretch>
            <a:fillRect/>
          </a:stretch>
        </p:blipFill>
        <p:spPr>
          <a:xfrm>
            <a:off x="6106092" y="1048870"/>
            <a:ext cx="5460397" cy="377985"/>
          </a:xfrm>
          <a:prstGeom prst="rect">
            <a:avLst/>
          </a:prstGeom>
        </p:spPr>
      </p:pic>
      <p:sp>
        <p:nvSpPr>
          <p:cNvPr id="16" name="Title 1">
            <a:extLst>
              <a:ext uri="{FF2B5EF4-FFF2-40B4-BE49-F238E27FC236}">
                <a16:creationId xmlns:a16="http://schemas.microsoft.com/office/drawing/2014/main" id="{55147011-2465-4071-B65A-A1154F6FD8FA}"/>
              </a:ext>
            </a:extLst>
          </p:cNvPr>
          <p:cNvSpPr>
            <a:spLocks noGrp="1"/>
          </p:cNvSpPr>
          <p:nvPr>
            <p:ph type="title"/>
          </p:nvPr>
        </p:nvSpPr>
        <p:spPr>
          <a:xfrm>
            <a:off x="597414" y="1029205"/>
            <a:ext cx="3505495" cy="1622321"/>
          </a:xfrm>
        </p:spPr>
        <p:txBody>
          <a:bodyPr>
            <a:normAutofit/>
          </a:bodyPr>
          <a:lstStyle/>
          <a:p>
            <a:pPr algn="ctr"/>
            <a:br>
              <a:rPr lang="en-US" dirty="0"/>
            </a:br>
            <a:r>
              <a:rPr lang="en-US" dirty="0"/>
              <a:t>Supported</a:t>
            </a:r>
          </a:p>
        </p:txBody>
      </p:sp>
      <p:sp>
        <p:nvSpPr>
          <p:cNvPr id="17" name="Content Placeholder 2">
            <a:extLst>
              <a:ext uri="{FF2B5EF4-FFF2-40B4-BE49-F238E27FC236}">
                <a16:creationId xmlns:a16="http://schemas.microsoft.com/office/drawing/2014/main" id="{E3DD381D-09C8-427C-83A7-A38D8DACD15B}"/>
              </a:ext>
            </a:extLst>
          </p:cNvPr>
          <p:cNvSpPr>
            <a:spLocks noGrp="1"/>
          </p:cNvSpPr>
          <p:nvPr>
            <p:ph idx="1"/>
          </p:nvPr>
        </p:nvSpPr>
        <p:spPr>
          <a:xfrm>
            <a:off x="642151" y="2753493"/>
            <a:ext cx="3505494" cy="3785419"/>
          </a:xfrm>
        </p:spPr>
        <p:txBody>
          <a:bodyPr>
            <a:normAutofit/>
          </a:bodyPr>
          <a:lstStyle/>
          <a:p>
            <a:r>
              <a:rPr lang="en-US" sz="2000" dirty="0"/>
              <a:t> Adults demonstrated no ROI differences while children demonstrated differences between the vmPFC and each subcortical structure</a:t>
            </a:r>
          </a:p>
        </p:txBody>
      </p:sp>
      <p:pic>
        <p:nvPicPr>
          <p:cNvPr id="18" name="Picture 17">
            <a:extLst>
              <a:ext uri="{FF2B5EF4-FFF2-40B4-BE49-F238E27FC236}">
                <a16:creationId xmlns:a16="http://schemas.microsoft.com/office/drawing/2014/main" id="{767F826E-6ECC-4371-A670-97FFF83EA26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18" b="92982" l="2740" r="97260">
                        <a14:foregroundMark x1="5137" y1="39181" x2="50685" y2="57895"/>
                        <a14:foregroundMark x1="50685" y1="57895" x2="71575" y2="57895"/>
                        <a14:foregroundMark x1="71575" y1="57895" x2="89041" y2="53801"/>
                        <a14:foregroundMark x1="89041" y1="53801" x2="91781" y2="35088"/>
                        <a14:foregroundMark x1="96918" y1="37427" x2="96918" y2="37427"/>
                        <a14:foregroundMark x1="3082" y1="36257" x2="3082" y2="36257"/>
                        <a14:foregroundMark x1="54110" y1="7018" x2="54110" y2="7018"/>
                        <a14:foregroundMark x1="54452" y1="93567" x2="54452" y2="93567"/>
                        <a14:foregroundMark x1="97260" y1="27485" x2="97260" y2="27485"/>
                      </a14:backgroundRemoval>
                    </a14:imgEffect>
                  </a14:imgLayer>
                </a14:imgProps>
              </a:ext>
            </a:extLst>
          </a:blip>
          <a:stretch>
            <a:fillRect/>
          </a:stretch>
        </p:blipFill>
        <p:spPr>
          <a:xfrm>
            <a:off x="1010832" y="214704"/>
            <a:ext cx="2781688" cy="1629002"/>
          </a:xfrm>
          <a:prstGeom prst="rect">
            <a:avLst/>
          </a:prstGeom>
        </p:spPr>
      </p:pic>
      <p:grpSp>
        <p:nvGrpSpPr>
          <p:cNvPr id="19" name="Group 18">
            <a:extLst>
              <a:ext uri="{FF2B5EF4-FFF2-40B4-BE49-F238E27FC236}">
                <a16:creationId xmlns:a16="http://schemas.microsoft.com/office/drawing/2014/main" id="{EA350B6D-238B-4B10-81B8-907C7B162277}"/>
              </a:ext>
            </a:extLst>
          </p:cNvPr>
          <p:cNvGrpSpPr/>
          <p:nvPr/>
        </p:nvGrpSpPr>
        <p:grpSpPr>
          <a:xfrm>
            <a:off x="456934" y="5123258"/>
            <a:ext cx="3889484" cy="947035"/>
            <a:chOff x="406237" y="4828290"/>
            <a:chExt cx="3889484" cy="947035"/>
          </a:xfrm>
        </p:grpSpPr>
        <p:pic>
          <p:nvPicPr>
            <p:cNvPr id="21" name="Picture 20">
              <a:extLst>
                <a:ext uri="{FF2B5EF4-FFF2-40B4-BE49-F238E27FC236}">
                  <a16:creationId xmlns:a16="http://schemas.microsoft.com/office/drawing/2014/main" id="{1F112C05-9BA5-4FC6-8578-B152262F14B7}"/>
                </a:ext>
              </a:extLst>
            </p:cNvPr>
            <p:cNvPicPr>
              <a:picLocks noChangeAspect="1"/>
            </p:cNvPicPr>
            <p:nvPr/>
          </p:nvPicPr>
          <p:blipFill rotWithShape="1">
            <a:blip r:embed="rId7"/>
            <a:srcRect t="34961" b="32221"/>
            <a:stretch/>
          </p:blipFill>
          <p:spPr>
            <a:xfrm>
              <a:off x="1598557" y="4886325"/>
              <a:ext cx="1401817" cy="889000"/>
            </a:xfrm>
            <a:prstGeom prst="rect">
              <a:avLst/>
            </a:prstGeom>
          </p:spPr>
        </p:pic>
        <p:pic>
          <p:nvPicPr>
            <p:cNvPr id="23" name="Picture 22">
              <a:extLst>
                <a:ext uri="{FF2B5EF4-FFF2-40B4-BE49-F238E27FC236}">
                  <a16:creationId xmlns:a16="http://schemas.microsoft.com/office/drawing/2014/main" id="{68ABEE1E-4125-457C-BB1A-B2051452E828}"/>
                </a:ext>
              </a:extLst>
            </p:cNvPr>
            <p:cNvPicPr>
              <a:picLocks noChangeAspect="1"/>
            </p:cNvPicPr>
            <p:nvPr/>
          </p:nvPicPr>
          <p:blipFill rotWithShape="1">
            <a:blip r:embed="rId7"/>
            <a:srcRect t="67182"/>
            <a:stretch/>
          </p:blipFill>
          <p:spPr>
            <a:xfrm>
              <a:off x="2893904" y="4857307"/>
              <a:ext cx="1401817" cy="889000"/>
            </a:xfrm>
            <a:prstGeom prst="rect">
              <a:avLst/>
            </a:prstGeom>
          </p:spPr>
        </p:pic>
        <p:pic>
          <p:nvPicPr>
            <p:cNvPr id="24" name="Picture 23">
              <a:extLst>
                <a:ext uri="{FF2B5EF4-FFF2-40B4-BE49-F238E27FC236}">
                  <a16:creationId xmlns:a16="http://schemas.microsoft.com/office/drawing/2014/main" id="{6B066A41-0CF1-4040-8B85-DD55CCC18CAA}"/>
                </a:ext>
              </a:extLst>
            </p:cNvPr>
            <p:cNvPicPr>
              <a:picLocks noChangeAspect="1"/>
            </p:cNvPicPr>
            <p:nvPr/>
          </p:nvPicPr>
          <p:blipFill rotWithShape="1">
            <a:blip r:embed="rId7"/>
            <a:srcRect b="65039"/>
            <a:stretch/>
          </p:blipFill>
          <p:spPr>
            <a:xfrm>
              <a:off x="406237" y="4828290"/>
              <a:ext cx="1401817" cy="947035"/>
            </a:xfrm>
            <a:prstGeom prst="rect">
              <a:avLst/>
            </a:prstGeom>
          </p:spPr>
        </p:pic>
      </p:grpSp>
    </p:spTree>
    <p:extLst>
      <p:ext uri="{BB962C8B-B14F-4D97-AF65-F5344CB8AC3E}">
        <p14:creationId xmlns:p14="http://schemas.microsoft.com/office/powerpoint/2010/main" val="2376243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94E7C1-192B-E01C-4E47-A1A6EB91641A}"/>
              </a:ext>
            </a:extLst>
          </p:cNvPr>
          <p:cNvSpPr>
            <a:spLocks noGrp="1"/>
          </p:cNvSpPr>
          <p:nvPr>
            <p:ph type="sldNum" sz="quarter" idx="12"/>
          </p:nvPr>
        </p:nvSpPr>
        <p:spPr/>
        <p:txBody>
          <a:bodyPr/>
          <a:lstStyle/>
          <a:p>
            <a:fld id="{487BF82C-E13A-41E3-8FC7-D3379C9C34FC}" type="slidenum">
              <a:rPr lang="en-US" smtClean="0"/>
              <a:t>5</a:t>
            </a:fld>
            <a:endParaRPr lang="en-US" dirty="0"/>
          </a:p>
        </p:txBody>
      </p:sp>
      <p:pic>
        <p:nvPicPr>
          <p:cNvPr id="14" name="Picture 13" descr="A picture containing tree, outdoor, park, plant&#10;&#10;Description automatically generated">
            <a:extLst>
              <a:ext uri="{FF2B5EF4-FFF2-40B4-BE49-F238E27FC236}">
                <a16:creationId xmlns:a16="http://schemas.microsoft.com/office/drawing/2014/main" id="{032A2E96-7C06-3952-5D6C-A6B406F07B23}"/>
              </a:ext>
            </a:extLst>
          </p:cNvPr>
          <p:cNvPicPr>
            <a:picLocks noChangeAspect="1"/>
          </p:cNvPicPr>
          <p:nvPr/>
        </p:nvPicPr>
        <p:blipFill>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19200" y="136525"/>
            <a:ext cx="9753600" cy="6505575"/>
          </a:xfrm>
          <a:prstGeom prst="rect">
            <a:avLst/>
          </a:prstGeom>
        </p:spPr>
      </p:pic>
      <p:pic>
        <p:nvPicPr>
          <p:cNvPr id="13" name="Picture 12" descr="Young girl cheering two hands">
            <a:extLst>
              <a:ext uri="{FF2B5EF4-FFF2-40B4-BE49-F238E27FC236}">
                <a16:creationId xmlns:a16="http://schemas.microsoft.com/office/drawing/2014/main" id="{A89D13ED-A708-E21C-206E-53E95E84F7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437" y="1647930"/>
            <a:ext cx="2443220" cy="5194030"/>
          </a:xfrm>
          <a:prstGeom prst="rect">
            <a:avLst/>
          </a:prstGeom>
        </p:spPr>
      </p:pic>
      <p:pic>
        <p:nvPicPr>
          <p:cNvPr id="9" name="Content Placeholder 5" descr="A picture containing person, outdoor, outdoor object, pinwheel&#10;&#10;Description automatically generated">
            <a:extLst>
              <a:ext uri="{FF2B5EF4-FFF2-40B4-BE49-F238E27FC236}">
                <a16:creationId xmlns:a16="http://schemas.microsoft.com/office/drawing/2014/main" id="{AA1730C9-4C70-089A-A14C-DB26074F5BFE}"/>
              </a:ext>
            </a:extLst>
          </p:cNvPr>
          <p:cNvPicPr>
            <a:picLocks noGrp="1" noChangeAspect="1"/>
          </p:cNvPicPr>
          <p:nvPr>
            <p:ph idx="1"/>
          </p:nvPr>
        </p:nvPicPr>
        <p:blipFill>
          <a:blip r:embed="rId6">
            <a:alphaModFix amt="5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768162" y="525927"/>
            <a:ext cx="6655676" cy="3743818"/>
          </a:xfrm>
        </p:spPr>
      </p:pic>
      <p:pic>
        <p:nvPicPr>
          <p:cNvPr id="7" name="Picture 6" descr="Young casual woman arms raised jumping">
            <a:extLst>
              <a:ext uri="{FF2B5EF4-FFF2-40B4-BE49-F238E27FC236}">
                <a16:creationId xmlns:a16="http://schemas.microsoft.com/office/drawing/2014/main" id="{78BCC6F8-29BD-705C-1CA2-23DD5B1DC4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8024" y="-472273"/>
            <a:ext cx="3585391" cy="7466798"/>
          </a:xfrm>
          <a:prstGeom prst="rect">
            <a:avLst/>
          </a:prstGeom>
        </p:spPr>
      </p:pic>
    </p:spTree>
    <p:extLst>
      <p:ext uri="{BB962C8B-B14F-4D97-AF65-F5344CB8AC3E}">
        <p14:creationId xmlns:p14="http://schemas.microsoft.com/office/powerpoint/2010/main" val="1274662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414B68-E68E-4841-926D-3FC295D4074C}"/>
              </a:ext>
            </a:extLst>
          </p:cNvPr>
          <p:cNvSpPr>
            <a:spLocks noGrp="1"/>
          </p:cNvSpPr>
          <p:nvPr>
            <p:ph type="title"/>
          </p:nvPr>
        </p:nvSpPr>
        <p:spPr>
          <a:xfrm>
            <a:off x="1188069" y="381935"/>
            <a:ext cx="9356106" cy="1200329"/>
          </a:xfrm>
        </p:spPr>
        <p:txBody>
          <a:bodyPr anchor="t">
            <a:normAutofit/>
          </a:bodyPr>
          <a:lstStyle/>
          <a:p>
            <a:r>
              <a:rPr lang="en-US" sz="8000" dirty="0"/>
              <a:t>Summary</a:t>
            </a:r>
          </a:p>
        </p:txBody>
      </p:sp>
      <p:grpSp>
        <p:nvGrpSpPr>
          <p:cNvPr id="12" name="Group 1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5ED4BA0-AB24-4270-BDBD-1CB433D72DD5}"/>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87BF82C-E13A-41E3-8FC7-D3379C9C34FC}" type="slidenum">
              <a:rPr kumimoji="0" lang="en-US" sz="1200" b="0" i="0" u="none" strike="noStrike" kern="1200" cap="none" spc="0" normalizeH="0" baseline="0" noProof="0">
                <a:ln>
                  <a:noFill/>
                </a:ln>
                <a:solidFill>
                  <a:prstClr val="black">
                    <a:alpha val="6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50</a:t>
            </a:fld>
            <a:endParaRPr kumimoji="0" lang="en-US" sz="1200" b="0" i="0" u="none" strike="noStrike" kern="1200" cap="none" spc="0" normalizeH="0" baseline="0" noProof="0" dirty="0">
              <a:ln>
                <a:noFill/>
              </a:ln>
              <a:solidFill>
                <a:prstClr val="black">
                  <a:alpha val="60000"/>
                </a:prstClr>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8153481B-C6C7-4A5F-B8AB-439D79668761}"/>
              </a:ext>
            </a:extLst>
          </p:cNvPr>
          <p:cNvGraphicFramePr>
            <a:graphicFrameLocks noGrp="1"/>
          </p:cNvGraphicFramePr>
          <p:nvPr>
            <p:ph idx="1"/>
            <p:extLst>
              <p:ext uri="{D42A27DB-BD31-4B8C-83A1-F6EECF244321}">
                <p14:modId xmlns:p14="http://schemas.microsoft.com/office/powerpoint/2010/main" val="2846567306"/>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EDE69597-E0D3-4E62-A59D-6EDF1DF72E65}"/>
              </a:ext>
            </a:extLst>
          </p:cNvPr>
          <p:cNvSpPr/>
          <p:nvPr/>
        </p:nvSpPr>
        <p:spPr>
          <a:xfrm>
            <a:off x="1557834" y="2677086"/>
            <a:ext cx="2167467" cy="62688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COMPLEXITY</a:t>
            </a:r>
          </a:p>
        </p:txBody>
      </p:sp>
      <p:sp>
        <p:nvSpPr>
          <p:cNvPr id="16" name="Rectangle: Rounded Corners 15">
            <a:extLst>
              <a:ext uri="{FF2B5EF4-FFF2-40B4-BE49-F238E27FC236}">
                <a16:creationId xmlns:a16="http://schemas.microsoft.com/office/drawing/2014/main" id="{6E2A2FE2-0F1D-4884-BFFD-2B081390F05F}"/>
              </a:ext>
            </a:extLst>
          </p:cNvPr>
          <p:cNvSpPr/>
          <p:nvPr/>
        </p:nvSpPr>
        <p:spPr>
          <a:xfrm>
            <a:off x="8006928" y="2677085"/>
            <a:ext cx="2167467" cy="626885"/>
          </a:xfrm>
          <a:prstGeom prst="roundRect">
            <a:avLst/>
          </a:prstGeom>
          <a:solidFill>
            <a:srgbClr val="57D9B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MEANING MAKING</a:t>
            </a:r>
          </a:p>
        </p:txBody>
      </p:sp>
      <p:sp>
        <p:nvSpPr>
          <p:cNvPr id="18" name="Rectangle: Rounded Corners 17">
            <a:extLst>
              <a:ext uri="{FF2B5EF4-FFF2-40B4-BE49-F238E27FC236}">
                <a16:creationId xmlns:a16="http://schemas.microsoft.com/office/drawing/2014/main" id="{1323B2F0-EC1B-4C70-AE8B-A4469EAE6F40}"/>
              </a:ext>
            </a:extLst>
          </p:cNvPr>
          <p:cNvSpPr/>
          <p:nvPr/>
        </p:nvSpPr>
        <p:spPr>
          <a:xfrm>
            <a:off x="4782381" y="2677086"/>
            <a:ext cx="2167467" cy="626884"/>
          </a:xfrm>
          <a:prstGeom prst="roundRect">
            <a:avLst/>
          </a:prstGeom>
          <a:solidFill>
            <a:srgbClr val="24D03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DIFFERENTIATION</a:t>
            </a:r>
          </a:p>
        </p:txBody>
      </p:sp>
    </p:spTree>
    <p:extLst>
      <p:ext uri="{BB962C8B-B14F-4D97-AF65-F5344CB8AC3E}">
        <p14:creationId xmlns:p14="http://schemas.microsoft.com/office/powerpoint/2010/main" val="2620266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146C-E5E9-45F2-B7A6-1445E908FECC}"/>
              </a:ext>
            </a:extLst>
          </p:cNvPr>
          <p:cNvSpPr>
            <a:spLocks noGrp="1"/>
          </p:cNvSpPr>
          <p:nvPr>
            <p:ph type="title"/>
          </p:nvPr>
        </p:nvSpPr>
        <p:spPr>
          <a:xfrm>
            <a:off x="4965430" y="629268"/>
            <a:ext cx="6586491" cy="1286160"/>
          </a:xfrm>
        </p:spPr>
        <p:txBody>
          <a:bodyPr anchor="b">
            <a:normAutofit/>
          </a:bodyPr>
          <a:lstStyle/>
          <a:p>
            <a:r>
              <a:rPr lang="en-US" dirty="0"/>
              <a:t>Implications</a:t>
            </a:r>
          </a:p>
        </p:txBody>
      </p:sp>
      <p:sp>
        <p:nvSpPr>
          <p:cNvPr id="3" name="Content Placeholder 2">
            <a:extLst>
              <a:ext uri="{FF2B5EF4-FFF2-40B4-BE49-F238E27FC236}">
                <a16:creationId xmlns:a16="http://schemas.microsoft.com/office/drawing/2014/main" id="{421C46B8-1845-4906-BC61-0FD92170740A}"/>
              </a:ext>
            </a:extLst>
          </p:cNvPr>
          <p:cNvSpPr>
            <a:spLocks noGrp="1"/>
          </p:cNvSpPr>
          <p:nvPr>
            <p:ph idx="1"/>
          </p:nvPr>
        </p:nvSpPr>
        <p:spPr>
          <a:xfrm>
            <a:off x="4965431" y="2438400"/>
            <a:ext cx="6586489" cy="3785419"/>
          </a:xfrm>
        </p:spPr>
        <p:txBody>
          <a:bodyPr>
            <a:normAutofit/>
          </a:bodyPr>
          <a:lstStyle/>
          <a:p>
            <a:pPr marL="0" indent="0" algn="ctr">
              <a:buNone/>
            </a:pPr>
            <a:r>
              <a:rPr lang="en-US" sz="2000" dirty="0"/>
              <a:t>Affective representations may decrease in pattern similarity over normative development</a:t>
            </a:r>
          </a:p>
        </p:txBody>
      </p:sp>
      <p:pic>
        <p:nvPicPr>
          <p:cNvPr id="12" name="Picture 5" descr="Light bulb on yellow background with sketched light beams and cord">
            <a:extLst>
              <a:ext uri="{FF2B5EF4-FFF2-40B4-BE49-F238E27FC236}">
                <a16:creationId xmlns:a16="http://schemas.microsoft.com/office/drawing/2014/main" id="{01D13849-BD6B-4EE0-94DF-29196478C124}"/>
              </a:ext>
            </a:extLst>
          </p:cNvPr>
          <p:cNvPicPr>
            <a:picLocks noChangeAspect="1"/>
          </p:cNvPicPr>
          <p:nvPr/>
        </p:nvPicPr>
        <p:blipFill rotWithShape="1">
          <a:blip r:embed="rId3"/>
          <a:srcRect l="51344" r="7086"/>
          <a:stretch/>
        </p:blipFill>
        <p:spPr>
          <a:xfrm>
            <a:off x="20" y="10"/>
            <a:ext cx="4635571" cy="6857990"/>
          </a:xfrm>
          <a:prstGeom prst="rect">
            <a:avLst/>
          </a:prstGeom>
          <a:effectLst/>
        </p:spPr>
      </p:pic>
      <p:cxnSp>
        <p:nvCxnSpPr>
          <p:cNvPr id="13"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E835"/>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523B418-3F63-4B61-86DB-ECB90AFAABE9}"/>
              </a:ext>
            </a:extLst>
          </p:cNvPr>
          <p:cNvSpPr>
            <a:spLocks noGrp="1"/>
          </p:cNvSpPr>
          <p:nvPr>
            <p:ph type="sldNum" sz="quarter" idx="12"/>
          </p:nvPr>
        </p:nvSpPr>
        <p:spPr>
          <a:xfrm>
            <a:off x="10167042" y="6356350"/>
            <a:ext cx="1186758" cy="365125"/>
          </a:xfrm>
        </p:spPr>
        <p:txBody>
          <a:bodyPr>
            <a:normAutofit/>
          </a:bodyPr>
          <a:lstStyle/>
          <a:p>
            <a:pPr>
              <a:spcAft>
                <a:spcPts val="600"/>
              </a:spcAft>
            </a:pPr>
            <a:fld id="{487BF82C-E13A-41E3-8FC7-D3379C9C34FC}" type="slidenum">
              <a:rPr lang="en-US" smtClean="0"/>
              <a:pPr>
                <a:spcAft>
                  <a:spcPts val="600"/>
                </a:spcAft>
              </a:pPr>
              <a:t>51</a:t>
            </a:fld>
            <a:endParaRPr lang="en-US" dirty="0"/>
          </a:p>
        </p:txBody>
      </p:sp>
      <p:sp>
        <p:nvSpPr>
          <p:cNvPr id="15" name="Arrow: Right 14">
            <a:extLst>
              <a:ext uri="{FF2B5EF4-FFF2-40B4-BE49-F238E27FC236}">
                <a16:creationId xmlns:a16="http://schemas.microsoft.com/office/drawing/2014/main" id="{59469354-1FAA-439E-B31D-47C62AFF8C95}"/>
              </a:ext>
            </a:extLst>
          </p:cNvPr>
          <p:cNvSpPr/>
          <p:nvPr/>
        </p:nvSpPr>
        <p:spPr>
          <a:xfrm>
            <a:off x="7479844" y="4791507"/>
            <a:ext cx="1269277" cy="104502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10" name="Picture 9" descr="Young girl thumbs down">
            <a:extLst>
              <a:ext uri="{FF2B5EF4-FFF2-40B4-BE49-F238E27FC236}">
                <a16:creationId xmlns:a16="http://schemas.microsoft.com/office/drawing/2014/main" id="{5F1B905C-9D94-DCC2-DCF1-C95F5D87F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754" y="4171280"/>
            <a:ext cx="763394" cy="2375822"/>
          </a:xfrm>
          <a:prstGeom prst="rect">
            <a:avLst/>
          </a:prstGeom>
        </p:spPr>
      </p:pic>
      <p:pic>
        <p:nvPicPr>
          <p:cNvPr id="11" name="Picture 10" descr="Young casual woman crossed arms frowning">
            <a:extLst>
              <a:ext uri="{FF2B5EF4-FFF2-40B4-BE49-F238E27FC236}">
                <a16:creationId xmlns:a16="http://schemas.microsoft.com/office/drawing/2014/main" id="{7833B793-4156-66A7-A820-A5E0943B87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0900" y="3456719"/>
            <a:ext cx="864571" cy="3090382"/>
          </a:xfrm>
          <a:prstGeom prst="rect">
            <a:avLst/>
          </a:prstGeom>
        </p:spPr>
      </p:pic>
    </p:spTree>
    <p:extLst>
      <p:ext uri="{BB962C8B-B14F-4D97-AF65-F5344CB8AC3E}">
        <p14:creationId xmlns:p14="http://schemas.microsoft.com/office/powerpoint/2010/main" val="2908633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00942C7D-643C-4109-8753-A819B344A1FA}"/>
              </a:ext>
            </a:extLst>
          </p:cNvPr>
          <p:cNvSpPr>
            <a:spLocks noGrp="1"/>
          </p:cNvSpPr>
          <p:nvPr>
            <p:ph type="title"/>
          </p:nvPr>
        </p:nvSpPr>
        <p:spPr>
          <a:xfrm>
            <a:off x="511277" y="365125"/>
            <a:ext cx="6660012" cy="1325563"/>
          </a:xfrm>
        </p:spPr>
        <p:txBody>
          <a:bodyPr>
            <a:normAutofit/>
          </a:bodyPr>
          <a:lstStyle/>
          <a:p>
            <a:r>
              <a:rPr lang="en-US" dirty="0"/>
              <a:t>Limitations of Our Approach</a:t>
            </a:r>
          </a:p>
        </p:txBody>
      </p:sp>
      <p:sp>
        <p:nvSpPr>
          <p:cNvPr id="18" name="Freeform: Shape 17">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23FF8957-2827-4AA6-8709-6C415D8C7FCA}"/>
              </a:ext>
            </a:extLst>
          </p:cNvPr>
          <p:cNvSpPr>
            <a:spLocks noGrp="1"/>
          </p:cNvSpPr>
          <p:nvPr>
            <p:ph idx="1"/>
          </p:nvPr>
        </p:nvSpPr>
        <p:spPr>
          <a:xfrm>
            <a:off x="838200" y="1825625"/>
            <a:ext cx="5892868" cy="4351338"/>
          </a:xfrm>
        </p:spPr>
        <p:txBody>
          <a:bodyPr>
            <a:normAutofit/>
          </a:bodyPr>
          <a:lstStyle/>
          <a:p>
            <a:r>
              <a:rPr lang="en-US" sz="2400" dirty="0"/>
              <a:t>Relatively small sample size</a:t>
            </a:r>
          </a:p>
          <a:p>
            <a:pPr marL="0" indent="0">
              <a:buNone/>
            </a:pPr>
            <a:endParaRPr lang="en-US" sz="2400" dirty="0"/>
          </a:p>
          <a:p>
            <a:r>
              <a:rPr lang="en-US" sz="2400" dirty="0"/>
              <a:t>Lack of adolescent representation</a:t>
            </a:r>
            <a:br>
              <a:rPr lang="en-US" sz="2400" dirty="0"/>
            </a:br>
            <a:endParaRPr lang="en-US" sz="2400" dirty="0"/>
          </a:p>
          <a:p>
            <a:r>
              <a:rPr lang="en-US" sz="2400" dirty="0"/>
              <a:t>Cannot connect representations to behavior/ decision-making</a:t>
            </a:r>
            <a:br>
              <a:rPr lang="en-US" sz="2400" dirty="0"/>
            </a:br>
            <a:endParaRPr lang="en-US" sz="2400" dirty="0"/>
          </a:p>
          <a:p>
            <a:r>
              <a:rPr lang="en-US" sz="2400" dirty="0"/>
              <a:t>Cannot comment on contents of representations</a:t>
            </a:r>
          </a:p>
        </p:txBody>
      </p:sp>
      <p:sp>
        <p:nvSpPr>
          <p:cNvPr id="20" name="Oval 19">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dirty="0"/>
          </a:p>
        </p:txBody>
      </p:sp>
      <p:cxnSp>
        <p:nvCxnSpPr>
          <p:cNvPr id="26" name="Straight Connector 25">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6765315A-A6BF-41B4-8138-AD8BD40C565A}"/>
              </a:ext>
            </a:extLst>
          </p:cNvPr>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487BF82C-E13A-41E3-8FC7-D3379C9C34FC}" type="slidenum">
              <a:rPr lang="en-US"/>
              <a:pPr>
                <a:lnSpc>
                  <a:spcPct val="90000"/>
                </a:lnSpc>
                <a:spcAft>
                  <a:spcPts val="600"/>
                </a:spcAft>
              </a:pPr>
              <a:t>52</a:t>
            </a:fld>
            <a:endParaRPr lang="en-US" dirty="0"/>
          </a:p>
        </p:txBody>
      </p:sp>
      <p:sp>
        <p:nvSpPr>
          <p:cNvPr id="30" name="Freeform: Shape 29">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dirty="0"/>
          </a:p>
        </p:txBody>
      </p:sp>
      <p:pic>
        <p:nvPicPr>
          <p:cNvPr id="12" name="Picture 11" descr="A picture containing person, indoor, young, posing&#10;&#10;Description automatically generated">
            <a:extLst>
              <a:ext uri="{FF2B5EF4-FFF2-40B4-BE49-F238E27FC236}">
                <a16:creationId xmlns:a16="http://schemas.microsoft.com/office/drawing/2014/main" id="{23AD284D-37EB-4CEC-81D6-C8983A5E838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16186" y="994333"/>
            <a:ext cx="4268350" cy="3733711"/>
          </a:xfrm>
          <a:prstGeom prst="rect">
            <a:avLst/>
          </a:prstGeom>
        </p:spPr>
      </p:pic>
      <p:pic>
        <p:nvPicPr>
          <p:cNvPr id="13" name="Picture 12">
            <a:extLst>
              <a:ext uri="{FF2B5EF4-FFF2-40B4-BE49-F238E27FC236}">
                <a16:creationId xmlns:a16="http://schemas.microsoft.com/office/drawing/2014/main" id="{7F7A4221-65F3-4514-AE4C-B3073DD7E8C1}"/>
              </a:ext>
            </a:extLst>
          </p:cNvPr>
          <p:cNvPicPr>
            <a:picLocks noChangeAspect="1"/>
          </p:cNvPicPr>
          <p:nvPr/>
        </p:nvPicPr>
        <p:blipFill rotWithShape="1">
          <a:blip r:embed="rId5"/>
          <a:srcRect l="28254" t="20179" r="11969" b="29648"/>
          <a:stretch/>
        </p:blipFill>
        <p:spPr>
          <a:xfrm>
            <a:off x="9386888" y="4448685"/>
            <a:ext cx="976312" cy="250825"/>
          </a:xfrm>
          <a:prstGeom prst="rect">
            <a:avLst/>
          </a:prstGeom>
        </p:spPr>
      </p:pic>
    </p:spTree>
    <p:extLst>
      <p:ext uri="{BB962C8B-B14F-4D97-AF65-F5344CB8AC3E}">
        <p14:creationId xmlns:p14="http://schemas.microsoft.com/office/powerpoint/2010/main" val="3034917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erson sitting on a couch watching a television&#10;&#10;Description automatically generated with low confidence">
            <a:extLst>
              <a:ext uri="{FF2B5EF4-FFF2-40B4-BE49-F238E27FC236}">
                <a16:creationId xmlns:a16="http://schemas.microsoft.com/office/drawing/2014/main" id="{E06CD98A-99AB-42E7-BBF9-A6F0E7409F85}"/>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667" r="-1" b="-1"/>
          <a:stretch/>
        </p:blipFill>
        <p:spPr>
          <a:xfrm>
            <a:off x="20" y="10"/>
            <a:ext cx="8450297" cy="6857990"/>
          </a:xfrm>
          <a:prstGeom prst="rect">
            <a:avLst/>
          </a:prstGeom>
        </p:spPr>
      </p:pic>
      <p:sp>
        <p:nvSpPr>
          <p:cNvPr id="4" name="Slide Number Placeholder 3">
            <a:extLst>
              <a:ext uri="{FF2B5EF4-FFF2-40B4-BE49-F238E27FC236}">
                <a16:creationId xmlns:a16="http://schemas.microsoft.com/office/drawing/2014/main" id="{AB0B9D19-151C-4895-9301-B6F0E85F2161}"/>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FFFFFF"/>
                </a:solidFill>
              </a:rPr>
              <a:pPr>
                <a:spcAft>
                  <a:spcPts val="600"/>
                </a:spcAft>
              </a:pPr>
              <a:t>53</a:t>
            </a:fld>
            <a:endParaRPr lang="en-US" dirty="0">
              <a:solidFill>
                <a:srgbClr val="FFFFFF"/>
              </a:solidFill>
            </a:endParaRPr>
          </a:p>
        </p:txBody>
      </p:sp>
      <p:pic>
        <p:nvPicPr>
          <p:cNvPr id="12" name="Content Placeholder 11" descr="A picture containing text, outdoor, sign&#10;&#10;Description automatically generated">
            <a:extLst>
              <a:ext uri="{FF2B5EF4-FFF2-40B4-BE49-F238E27FC236}">
                <a16:creationId xmlns:a16="http://schemas.microsoft.com/office/drawing/2014/main" id="{4DE9FAEE-C051-4E37-8FA4-EDB2175ED01B}"/>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26001" r="8789"/>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08303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erson sitting on a couch watching a television&#10;&#10;Description automatically generated with low confidence">
            <a:extLst>
              <a:ext uri="{FF2B5EF4-FFF2-40B4-BE49-F238E27FC236}">
                <a16:creationId xmlns:a16="http://schemas.microsoft.com/office/drawing/2014/main" id="{E06CD98A-99AB-42E7-BBF9-A6F0E7409F85}"/>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667" r="-1" b="-1"/>
          <a:stretch/>
        </p:blipFill>
        <p:spPr>
          <a:xfrm>
            <a:off x="20" y="10"/>
            <a:ext cx="8450297" cy="6857990"/>
          </a:xfrm>
          <a:prstGeom prst="rect">
            <a:avLst/>
          </a:prstGeom>
        </p:spPr>
      </p:pic>
      <p:sp>
        <p:nvSpPr>
          <p:cNvPr id="4" name="Slide Number Placeholder 3">
            <a:extLst>
              <a:ext uri="{FF2B5EF4-FFF2-40B4-BE49-F238E27FC236}">
                <a16:creationId xmlns:a16="http://schemas.microsoft.com/office/drawing/2014/main" id="{AB0B9D19-151C-4895-9301-B6F0E85F2161}"/>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FFFFFF"/>
                </a:solidFill>
              </a:rPr>
              <a:pPr>
                <a:spcAft>
                  <a:spcPts val="600"/>
                </a:spcAft>
              </a:pPr>
              <a:t>54</a:t>
            </a:fld>
            <a:endParaRPr lang="en-US" dirty="0">
              <a:solidFill>
                <a:srgbClr val="FFFFFF"/>
              </a:solidFill>
            </a:endParaRPr>
          </a:p>
        </p:txBody>
      </p:sp>
      <p:pic>
        <p:nvPicPr>
          <p:cNvPr id="12" name="Content Placeholder 11" descr="A picture containing text, outdoor, sign&#10;&#10;Description automatically generated">
            <a:extLst>
              <a:ext uri="{FF2B5EF4-FFF2-40B4-BE49-F238E27FC236}">
                <a16:creationId xmlns:a16="http://schemas.microsoft.com/office/drawing/2014/main" id="{4DE9FAEE-C051-4E37-8FA4-EDB2175ED01B}"/>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26001" r="8789"/>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Arrow: Right 1">
            <a:extLst>
              <a:ext uri="{FF2B5EF4-FFF2-40B4-BE49-F238E27FC236}">
                <a16:creationId xmlns:a16="http://schemas.microsoft.com/office/drawing/2014/main" id="{B6098043-3AB6-4D90-B7BC-0A2A6C202F3D}"/>
              </a:ext>
            </a:extLst>
          </p:cNvPr>
          <p:cNvSpPr/>
          <p:nvPr/>
        </p:nvSpPr>
        <p:spPr>
          <a:xfrm>
            <a:off x="7239355" y="3113323"/>
            <a:ext cx="1611086" cy="13788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A1D96E37-EAD7-8B58-C3D9-39C3645D0055}"/>
              </a:ext>
            </a:extLst>
          </p:cNvPr>
          <p:cNvPicPr>
            <a:picLocks noChangeAspect="1"/>
          </p:cNvPicPr>
          <p:nvPr/>
        </p:nvPicPr>
        <p:blipFill>
          <a:blip r:embed="rId8"/>
          <a:stretch>
            <a:fillRect/>
          </a:stretch>
        </p:blipFill>
        <p:spPr>
          <a:xfrm>
            <a:off x="9010554" y="136524"/>
            <a:ext cx="1942950" cy="6219825"/>
          </a:xfrm>
          <a:prstGeom prst="rect">
            <a:avLst/>
          </a:prstGeom>
        </p:spPr>
      </p:pic>
    </p:spTree>
    <p:extLst>
      <p:ext uri="{BB962C8B-B14F-4D97-AF65-F5344CB8AC3E}">
        <p14:creationId xmlns:p14="http://schemas.microsoft.com/office/powerpoint/2010/main" val="4083453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erson sitting on a couch watching a television&#10;&#10;Description automatically generated with low confidence">
            <a:extLst>
              <a:ext uri="{FF2B5EF4-FFF2-40B4-BE49-F238E27FC236}">
                <a16:creationId xmlns:a16="http://schemas.microsoft.com/office/drawing/2014/main" id="{E06CD98A-99AB-42E7-BBF9-A6F0E7409F85}"/>
              </a:ext>
            </a:extLst>
          </p:cNvPr>
          <p:cNvPicPr>
            <a:picLocks noChangeAspect="1"/>
          </p:cNvPicPr>
          <p:nvPr/>
        </p:nvPicPr>
        <p:blipFill rotWithShape="1">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667" r="-1" b="-1"/>
          <a:stretch/>
        </p:blipFill>
        <p:spPr>
          <a:xfrm>
            <a:off x="20" y="10"/>
            <a:ext cx="8450297" cy="6857990"/>
          </a:xfrm>
          <a:prstGeom prst="rect">
            <a:avLst/>
          </a:prstGeom>
        </p:spPr>
      </p:pic>
      <p:sp>
        <p:nvSpPr>
          <p:cNvPr id="4" name="Slide Number Placeholder 3">
            <a:extLst>
              <a:ext uri="{FF2B5EF4-FFF2-40B4-BE49-F238E27FC236}">
                <a16:creationId xmlns:a16="http://schemas.microsoft.com/office/drawing/2014/main" id="{AB0B9D19-151C-4895-9301-B6F0E85F2161}"/>
              </a:ext>
            </a:extLst>
          </p:cNvPr>
          <p:cNvSpPr>
            <a:spLocks noGrp="1"/>
          </p:cNvSpPr>
          <p:nvPr>
            <p:ph type="sldNum" sz="quarter" idx="12"/>
          </p:nvPr>
        </p:nvSpPr>
        <p:spPr>
          <a:xfrm>
            <a:off x="8610600" y="6356350"/>
            <a:ext cx="2743200" cy="365125"/>
          </a:xfrm>
        </p:spPr>
        <p:txBody>
          <a:bodyPr>
            <a:normAutofit/>
          </a:bodyPr>
          <a:lstStyle/>
          <a:p>
            <a:pPr>
              <a:spcAft>
                <a:spcPts val="600"/>
              </a:spcAft>
            </a:pPr>
            <a:fld id="{487BF82C-E13A-41E3-8FC7-D3379C9C34FC}" type="slidenum">
              <a:rPr lang="en-US">
                <a:solidFill>
                  <a:srgbClr val="FFFFFF"/>
                </a:solidFill>
              </a:rPr>
              <a:pPr>
                <a:spcAft>
                  <a:spcPts val="600"/>
                </a:spcAft>
              </a:pPr>
              <a:t>55</a:t>
            </a:fld>
            <a:endParaRPr lang="en-US" dirty="0">
              <a:solidFill>
                <a:srgbClr val="FFFFFF"/>
              </a:solidFill>
            </a:endParaRPr>
          </a:p>
        </p:txBody>
      </p:sp>
      <p:pic>
        <p:nvPicPr>
          <p:cNvPr id="12" name="Content Placeholder 11" descr="A picture containing text, outdoor, sign&#10;&#10;Description automatically generated">
            <a:extLst>
              <a:ext uri="{FF2B5EF4-FFF2-40B4-BE49-F238E27FC236}">
                <a16:creationId xmlns:a16="http://schemas.microsoft.com/office/drawing/2014/main" id="{4DE9FAEE-C051-4E37-8FA4-EDB2175ED01B}"/>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26001" r="8789"/>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9" name="Arrow: Right 8">
            <a:extLst>
              <a:ext uri="{FF2B5EF4-FFF2-40B4-BE49-F238E27FC236}">
                <a16:creationId xmlns:a16="http://schemas.microsoft.com/office/drawing/2014/main" id="{9A99D886-D66B-4394-837E-713D3626945E}"/>
              </a:ext>
            </a:extLst>
          </p:cNvPr>
          <p:cNvSpPr/>
          <p:nvPr/>
        </p:nvSpPr>
        <p:spPr>
          <a:xfrm rot="10800000">
            <a:off x="2570358" y="5336274"/>
            <a:ext cx="1611086" cy="13788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4ACACAD4-22C1-4D6C-8706-E7387AD41B84}"/>
              </a:ext>
            </a:extLst>
          </p:cNvPr>
          <p:cNvSpPr/>
          <p:nvPr/>
        </p:nvSpPr>
        <p:spPr>
          <a:xfrm rot="10800000">
            <a:off x="2565611" y="4288068"/>
            <a:ext cx="1611086" cy="13788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29F3005-B65F-5D8D-7BEE-6166ADEC2E46}"/>
              </a:ext>
            </a:extLst>
          </p:cNvPr>
          <p:cNvPicPr>
            <a:picLocks noChangeAspect="1"/>
          </p:cNvPicPr>
          <p:nvPr/>
        </p:nvPicPr>
        <p:blipFill>
          <a:blip r:embed="rId8"/>
          <a:stretch>
            <a:fillRect/>
          </a:stretch>
        </p:blipFill>
        <p:spPr>
          <a:xfrm>
            <a:off x="498919" y="158118"/>
            <a:ext cx="1942950" cy="6219825"/>
          </a:xfrm>
          <a:prstGeom prst="rect">
            <a:avLst/>
          </a:prstGeom>
        </p:spPr>
      </p:pic>
    </p:spTree>
    <p:extLst>
      <p:ext uri="{BB962C8B-B14F-4D97-AF65-F5344CB8AC3E}">
        <p14:creationId xmlns:p14="http://schemas.microsoft.com/office/powerpoint/2010/main" val="2948810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94E7C1-192B-E01C-4E47-A1A6EB91641A}"/>
              </a:ext>
            </a:extLst>
          </p:cNvPr>
          <p:cNvSpPr>
            <a:spLocks noGrp="1"/>
          </p:cNvSpPr>
          <p:nvPr>
            <p:ph type="sldNum" sz="quarter" idx="12"/>
          </p:nvPr>
        </p:nvSpPr>
        <p:spPr/>
        <p:txBody>
          <a:bodyPr/>
          <a:lstStyle/>
          <a:p>
            <a:fld id="{487BF82C-E13A-41E3-8FC7-D3379C9C34FC}" type="slidenum">
              <a:rPr lang="en-US" smtClean="0"/>
              <a:t>56</a:t>
            </a:fld>
            <a:endParaRPr lang="en-US" dirty="0"/>
          </a:p>
        </p:txBody>
      </p:sp>
      <p:pic>
        <p:nvPicPr>
          <p:cNvPr id="14" name="Picture 13" descr="A picture containing tree, outdoor, park, plant&#10;&#10;Description automatically generated">
            <a:extLst>
              <a:ext uri="{FF2B5EF4-FFF2-40B4-BE49-F238E27FC236}">
                <a16:creationId xmlns:a16="http://schemas.microsoft.com/office/drawing/2014/main" id="{032A2E96-7C06-3952-5D6C-A6B406F07B23}"/>
              </a:ext>
            </a:extLst>
          </p:cNvPr>
          <p:cNvPicPr>
            <a:picLocks noChangeAspect="1"/>
          </p:cNvPicPr>
          <p:nvPr/>
        </p:nvPicPr>
        <p:blipFill>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19200" y="136525"/>
            <a:ext cx="9753600" cy="6505575"/>
          </a:xfrm>
          <a:prstGeom prst="rect">
            <a:avLst/>
          </a:prstGeom>
        </p:spPr>
      </p:pic>
      <p:sp>
        <p:nvSpPr>
          <p:cNvPr id="10" name="Title 1">
            <a:extLst>
              <a:ext uri="{FF2B5EF4-FFF2-40B4-BE49-F238E27FC236}">
                <a16:creationId xmlns:a16="http://schemas.microsoft.com/office/drawing/2014/main" id="{FD0F040A-4299-DC00-BAD1-2C3E3EE64BA5}"/>
              </a:ext>
            </a:extLst>
          </p:cNvPr>
          <p:cNvSpPr>
            <a:spLocks noGrp="1"/>
          </p:cNvSpPr>
          <p:nvPr>
            <p:ph type="title"/>
          </p:nvPr>
        </p:nvSpPr>
        <p:spPr>
          <a:xfrm>
            <a:off x="1219200" y="136525"/>
            <a:ext cx="9753600" cy="1325563"/>
          </a:xfrm>
        </p:spPr>
        <p:txBody>
          <a:bodyPr>
            <a:normAutofit/>
          </a:bodyPr>
          <a:lstStyle/>
          <a:p>
            <a:pPr algn="ctr"/>
            <a:r>
              <a:rPr lang="en-US" dirty="0"/>
              <a:t>Conclusion</a:t>
            </a:r>
          </a:p>
        </p:txBody>
      </p:sp>
      <p:sp>
        <p:nvSpPr>
          <p:cNvPr id="11" name="Content Placeholder 2">
            <a:extLst>
              <a:ext uri="{FF2B5EF4-FFF2-40B4-BE49-F238E27FC236}">
                <a16:creationId xmlns:a16="http://schemas.microsoft.com/office/drawing/2014/main" id="{4B6C6908-B405-5D71-6AEB-7050FD4D12C4}"/>
              </a:ext>
            </a:extLst>
          </p:cNvPr>
          <p:cNvSpPr>
            <a:spLocks noGrp="1"/>
          </p:cNvSpPr>
          <p:nvPr>
            <p:ph idx="1"/>
          </p:nvPr>
        </p:nvSpPr>
        <p:spPr>
          <a:xfrm>
            <a:off x="3321050" y="1701352"/>
            <a:ext cx="5549900" cy="4575623"/>
          </a:xfrm>
        </p:spPr>
        <p:txBody>
          <a:bodyPr anchor="t">
            <a:normAutofit/>
          </a:bodyPr>
          <a:lstStyle/>
          <a:p>
            <a:r>
              <a:rPr lang="en-US" sz="2000" dirty="0"/>
              <a:t>Differences in affective representations exist between adults and children.</a:t>
            </a:r>
          </a:p>
          <a:p>
            <a:r>
              <a:rPr lang="en-US" sz="2000" dirty="0"/>
              <a:t>Differences may indicate a move away from visceral responses to more evaluative processes</a:t>
            </a:r>
          </a:p>
          <a:p>
            <a:r>
              <a:rPr lang="en-US" sz="2000" dirty="0"/>
              <a:t>Emotions are important tools to motivate behavior and decision-making</a:t>
            </a:r>
            <a:endParaRPr lang="en-US" dirty="0"/>
          </a:p>
        </p:txBody>
      </p:sp>
    </p:spTree>
    <p:extLst>
      <p:ext uri="{BB962C8B-B14F-4D97-AF65-F5344CB8AC3E}">
        <p14:creationId xmlns:p14="http://schemas.microsoft.com/office/powerpoint/2010/main" val="2577352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94E7C1-192B-E01C-4E47-A1A6EB91641A}"/>
              </a:ext>
            </a:extLst>
          </p:cNvPr>
          <p:cNvSpPr>
            <a:spLocks noGrp="1"/>
          </p:cNvSpPr>
          <p:nvPr>
            <p:ph type="sldNum" sz="quarter" idx="12"/>
          </p:nvPr>
        </p:nvSpPr>
        <p:spPr/>
        <p:txBody>
          <a:bodyPr/>
          <a:lstStyle/>
          <a:p>
            <a:fld id="{487BF82C-E13A-41E3-8FC7-D3379C9C34FC}" type="slidenum">
              <a:rPr lang="en-US" smtClean="0"/>
              <a:t>57</a:t>
            </a:fld>
            <a:endParaRPr lang="en-US" dirty="0"/>
          </a:p>
        </p:txBody>
      </p:sp>
      <p:pic>
        <p:nvPicPr>
          <p:cNvPr id="14" name="Picture 13" descr="A picture containing tree, outdoor, park, plant&#10;&#10;Description automatically generated">
            <a:extLst>
              <a:ext uri="{FF2B5EF4-FFF2-40B4-BE49-F238E27FC236}">
                <a16:creationId xmlns:a16="http://schemas.microsoft.com/office/drawing/2014/main" id="{032A2E96-7C06-3952-5D6C-A6B406F07B23}"/>
              </a:ext>
            </a:extLst>
          </p:cNvPr>
          <p:cNvPicPr>
            <a:picLocks noChangeAspect="1"/>
          </p:cNvPicPr>
          <p:nvPr/>
        </p:nvPicPr>
        <p:blipFill>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19200" y="136525"/>
            <a:ext cx="9753600" cy="6505575"/>
          </a:xfrm>
          <a:prstGeom prst="rect">
            <a:avLst/>
          </a:prstGeom>
        </p:spPr>
      </p:pic>
      <p:sp>
        <p:nvSpPr>
          <p:cNvPr id="10" name="Title 1">
            <a:extLst>
              <a:ext uri="{FF2B5EF4-FFF2-40B4-BE49-F238E27FC236}">
                <a16:creationId xmlns:a16="http://schemas.microsoft.com/office/drawing/2014/main" id="{FD0F040A-4299-DC00-BAD1-2C3E3EE64BA5}"/>
              </a:ext>
            </a:extLst>
          </p:cNvPr>
          <p:cNvSpPr>
            <a:spLocks noGrp="1"/>
          </p:cNvSpPr>
          <p:nvPr>
            <p:ph type="title"/>
          </p:nvPr>
        </p:nvSpPr>
        <p:spPr>
          <a:xfrm>
            <a:off x="1219200" y="136525"/>
            <a:ext cx="9753600" cy="1325563"/>
          </a:xfrm>
        </p:spPr>
        <p:txBody>
          <a:bodyPr>
            <a:normAutofit/>
          </a:bodyPr>
          <a:lstStyle/>
          <a:p>
            <a:pPr algn="ctr"/>
            <a:r>
              <a:rPr lang="en-US" dirty="0"/>
              <a:t>Conclusion</a:t>
            </a:r>
          </a:p>
        </p:txBody>
      </p:sp>
      <p:sp>
        <p:nvSpPr>
          <p:cNvPr id="11" name="Content Placeholder 2">
            <a:extLst>
              <a:ext uri="{FF2B5EF4-FFF2-40B4-BE49-F238E27FC236}">
                <a16:creationId xmlns:a16="http://schemas.microsoft.com/office/drawing/2014/main" id="{4B6C6908-B405-5D71-6AEB-7050FD4D12C4}"/>
              </a:ext>
            </a:extLst>
          </p:cNvPr>
          <p:cNvSpPr>
            <a:spLocks noGrp="1"/>
          </p:cNvSpPr>
          <p:nvPr>
            <p:ph idx="1"/>
          </p:nvPr>
        </p:nvSpPr>
        <p:spPr>
          <a:xfrm>
            <a:off x="3321050" y="1701352"/>
            <a:ext cx="5549900" cy="4575623"/>
          </a:xfrm>
        </p:spPr>
        <p:txBody>
          <a:bodyPr anchor="t">
            <a:normAutofit/>
          </a:bodyPr>
          <a:lstStyle/>
          <a:p>
            <a:r>
              <a:rPr lang="en-US" sz="2000" dirty="0"/>
              <a:t>Differences in affective representations exist between adults and children.</a:t>
            </a:r>
          </a:p>
          <a:p>
            <a:r>
              <a:rPr lang="en-US" sz="2000" dirty="0"/>
              <a:t>Differences may indicate a move away from visceral responses to more evaluative processes</a:t>
            </a:r>
          </a:p>
          <a:p>
            <a:r>
              <a:rPr lang="en-US" sz="2000" dirty="0"/>
              <a:t>Emotions are important tools to motivate behavior and decision-making</a:t>
            </a:r>
            <a:endParaRPr lang="en-US" dirty="0"/>
          </a:p>
        </p:txBody>
      </p:sp>
      <p:pic>
        <p:nvPicPr>
          <p:cNvPr id="6" name="Picture 5" descr="Young casual woman arms raised jumping">
            <a:extLst>
              <a:ext uri="{FF2B5EF4-FFF2-40B4-BE49-F238E27FC236}">
                <a16:creationId xmlns:a16="http://schemas.microsoft.com/office/drawing/2014/main" id="{7ABAF799-2AD5-96D8-59E9-CF90F8A7B4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8024" y="-472273"/>
            <a:ext cx="3585391" cy="7466798"/>
          </a:xfrm>
          <a:prstGeom prst="rect">
            <a:avLst/>
          </a:prstGeom>
        </p:spPr>
      </p:pic>
      <p:pic>
        <p:nvPicPr>
          <p:cNvPr id="7" name="Picture 6" descr="Young girl cheering two hands">
            <a:extLst>
              <a:ext uri="{FF2B5EF4-FFF2-40B4-BE49-F238E27FC236}">
                <a16:creationId xmlns:a16="http://schemas.microsoft.com/office/drawing/2014/main" id="{70039A4D-7291-B8F9-86EE-A02101DB48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437" y="1647930"/>
            <a:ext cx="2443220" cy="5194030"/>
          </a:xfrm>
          <a:prstGeom prst="rect">
            <a:avLst/>
          </a:prstGeom>
        </p:spPr>
      </p:pic>
    </p:spTree>
    <p:extLst>
      <p:ext uri="{BB962C8B-B14F-4D97-AF65-F5344CB8AC3E}">
        <p14:creationId xmlns:p14="http://schemas.microsoft.com/office/powerpoint/2010/main" val="1278870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ubtitle 2">
            <a:extLst>
              <a:ext uri="{FF2B5EF4-FFF2-40B4-BE49-F238E27FC236}">
                <a16:creationId xmlns:a16="http://schemas.microsoft.com/office/drawing/2014/main" id="{95F35597-4C76-4462-891F-A37797DF3D43}"/>
              </a:ext>
            </a:extLst>
          </p:cNvPr>
          <p:cNvSpPr>
            <a:spLocks noGrp="1"/>
          </p:cNvSpPr>
          <p:nvPr>
            <p:ph type="subTitle" idx="1"/>
          </p:nvPr>
        </p:nvSpPr>
        <p:spPr>
          <a:xfrm>
            <a:off x="-739016" y="1209578"/>
            <a:ext cx="5221185" cy="1372298"/>
          </a:xfrm>
        </p:spPr>
        <p:txBody>
          <a:bodyPr vert="horz" lIns="91440" tIns="45720" rIns="91440" bIns="45720" rtlCol="0" anchor="t">
            <a:noAutofit/>
          </a:bodyPr>
          <a:lstStyle/>
          <a:p>
            <a:r>
              <a:rPr lang="en-US" b="1" kern="1200" dirty="0">
                <a:solidFill>
                  <a:schemeClr val="tx1"/>
                </a:solidFill>
                <a:latin typeface="+mn-lt"/>
                <a:ea typeface="+mn-ea"/>
                <a:cs typeface="+mn-cs"/>
              </a:rPr>
              <a:t>Special Thanks to:</a:t>
            </a:r>
          </a:p>
          <a:p>
            <a:r>
              <a:rPr lang="en-US" kern="1200" dirty="0">
                <a:solidFill>
                  <a:schemeClr val="tx1"/>
                </a:solidFill>
                <a:latin typeface="+mn-lt"/>
                <a:ea typeface="+mn-ea"/>
                <a:cs typeface="+mn-cs"/>
              </a:rPr>
              <a:t>Chelsea Helion</a:t>
            </a:r>
          </a:p>
          <a:p>
            <a:r>
              <a:rPr lang="en-US" kern="1200" dirty="0">
                <a:solidFill>
                  <a:schemeClr val="tx1"/>
                </a:solidFill>
                <a:latin typeface="+mn-lt"/>
                <a:ea typeface="+mn-ea"/>
                <a:cs typeface="+mn-cs"/>
              </a:rPr>
              <a:t>Susan B. Perlman</a:t>
            </a:r>
          </a:p>
          <a:p>
            <a:r>
              <a:rPr lang="en-US" kern="1200" dirty="0">
                <a:solidFill>
                  <a:schemeClr val="tx1"/>
                </a:solidFill>
                <a:latin typeface="+mn-lt"/>
                <a:ea typeface="+mn-ea"/>
                <a:cs typeface="+mn-cs"/>
              </a:rPr>
              <a:t>Lindsey Tepfer</a:t>
            </a:r>
          </a:p>
          <a:p>
            <a:r>
              <a:rPr lang="en-US" kern="1200" dirty="0">
                <a:solidFill>
                  <a:schemeClr val="tx1"/>
                </a:solidFill>
                <a:latin typeface="+mn-lt"/>
                <a:ea typeface="+mn-ea"/>
                <a:cs typeface="+mn-cs"/>
              </a:rPr>
              <a:t>Susan Benear</a:t>
            </a:r>
          </a:p>
          <a:p>
            <a:r>
              <a:rPr lang="en-US" kern="1200" dirty="0">
                <a:solidFill>
                  <a:schemeClr val="tx1"/>
                </a:solidFill>
                <a:latin typeface="+mn-lt"/>
                <a:ea typeface="+mn-ea"/>
                <a:cs typeface="+mn-cs"/>
              </a:rPr>
              <a:t>Ginny Ulichney</a:t>
            </a:r>
          </a:p>
          <a:p>
            <a:r>
              <a:rPr lang="en-US" dirty="0"/>
              <a:t>Joanne Stasiak</a:t>
            </a:r>
          </a:p>
          <a:p>
            <a:r>
              <a:rPr lang="en-US" dirty="0"/>
              <a:t>Tiara Bounyarith</a:t>
            </a:r>
            <a:br>
              <a:rPr lang="en-US" dirty="0"/>
            </a:br>
            <a:br>
              <a:rPr lang="en-US" dirty="0"/>
            </a:br>
            <a:r>
              <a:rPr lang="en-US" dirty="0"/>
              <a:t>Angelique </a:t>
            </a:r>
            <a:r>
              <a:rPr lang="en-US" dirty="0" err="1"/>
              <a:t>Vittone</a:t>
            </a:r>
            <a:endParaRPr lang="en-US" dirty="0"/>
          </a:p>
          <a:p>
            <a:endParaRPr lang="en-US" dirty="0"/>
          </a:p>
          <a:p>
            <a:endParaRPr lang="en-US" dirty="0"/>
          </a:p>
          <a:p>
            <a:endParaRPr lang="en-US" dirty="0"/>
          </a:p>
          <a:p>
            <a:endParaRPr lang="en-US" kern="1200" dirty="0">
              <a:solidFill>
                <a:schemeClr val="tx1"/>
              </a:solidFill>
              <a:latin typeface="+mn-lt"/>
              <a:ea typeface="+mn-ea"/>
              <a:cs typeface="+mn-cs"/>
            </a:endParaRPr>
          </a:p>
        </p:txBody>
      </p:sp>
      <p:sp>
        <p:nvSpPr>
          <p:cNvPr id="17" name="Freeform: Shape 16">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A picture containing text&#10;&#10;Description automatically generated">
            <a:extLst>
              <a:ext uri="{FF2B5EF4-FFF2-40B4-BE49-F238E27FC236}">
                <a16:creationId xmlns:a16="http://schemas.microsoft.com/office/drawing/2014/main" id="{50720FC7-F4FD-4285-B0AC-A635A7F5F22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80332" y="1209578"/>
            <a:ext cx="4081325"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1" name="Freeform: Shape 20">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6840F0C3-A4DF-46FB-9851-B829EB782FA9}"/>
              </a:ext>
            </a:extLst>
          </p:cNvPr>
          <p:cNvSpPr>
            <a:spLocks noGrp="1"/>
          </p:cNvSpPr>
          <p:nvPr>
            <p:ph type="sldNum" sz="quarter" idx="12"/>
          </p:nvPr>
        </p:nvSpPr>
        <p:spPr>
          <a:xfrm>
            <a:off x="8610600" y="6356350"/>
            <a:ext cx="2711252" cy="365125"/>
          </a:xfrm>
        </p:spPr>
        <p:txBody>
          <a:bodyPr vert="horz" lIns="91440" tIns="45720" rIns="91440" bIns="45720" rtlCol="0" anchor="ctr">
            <a:normAutofit/>
          </a:bodyPr>
          <a:lstStyle/>
          <a:p>
            <a:pPr>
              <a:spcAft>
                <a:spcPts val="600"/>
              </a:spcAft>
            </a:pPr>
            <a:fld id="{487BF82C-E13A-41E3-8FC7-D3379C9C34FC}" type="slidenum">
              <a:rPr lang="en-US" smtClean="0"/>
              <a:pPr>
                <a:spcAft>
                  <a:spcPts val="600"/>
                </a:spcAft>
              </a:pPr>
              <a:t>58</a:t>
            </a:fld>
            <a:endParaRPr lang="en-US" dirty="0"/>
          </a:p>
        </p:txBody>
      </p:sp>
      <p:sp>
        <p:nvSpPr>
          <p:cNvPr id="23" name="Freeform: Shape 22">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dirty="0"/>
          </a:p>
        </p:txBody>
      </p:sp>
      <p:sp>
        <p:nvSpPr>
          <p:cNvPr id="10" name="Subtitle 2">
            <a:extLst>
              <a:ext uri="{FF2B5EF4-FFF2-40B4-BE49-F238E27FC236}">
                <a16:creationId xmlns:a16="http://schemas.microsoft.com/office/drawing/2014/main" id="{95C67078-2E1A-40E0-8C34-A762A0EBA04C}"/>
              </a:ext>
            </a:extLst>
          </p:cNvPr>
          <p:cNvSpPr txBox="1">
            <a:spLocks/>
          </p:cNvSpPr>
          <p:nvPr/>
        </p:nvSpPr>
        <p:spPr>
          <a:xfrm>
            <a:off x="2998974" y="1209578"/>
            <a:ext cx="2743200" cy="58443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a:p>
            <a:r>
              <a:rPr lang="en-US" kern="1200" dirty="0">
                <a:solidFill>
                  <a:schemeClr val="tx1"/>
                </a:solidFill>
                <a:latin typeface="+mn-lt"/>
                <a:ea typeface="+mn-ea"/>
                <a:cs typeface="+mn-cs"/>
              </a:rPr>
              <a:t>Deepu Murty</a:t>
            </a:r>
          </a:p>
          <a:p>
            <a:r>
              <a:rPr lang="en-US" kern="1200" dirty="0">
                <a:solidFill>
                  <a:schemeClr val="tx1"/>
                </a:solidFill>
                <a:latin typeface="+mn-lt"/>
                <a:ea typeface="+mn-ea"/>
                <a:cs typeface="+mn-cs"/>
              </a:rPr>
              <a:t>Nicole Henninger</a:t>
            </a:r>
          </a:p>
          <a:p>
            <a:r>
              <a:rPr lang="en-US" kern="1200" dirty="0">
                <a:solidFill>
                  <a:schemeClr val="tx1"/>
                </a:solidFill>
                <a:latin typeface="+mn-lt"/>
                <a:ea typeface="+mn-ea"/>
                <a:cs typeface="+mn-cs"/>
              </a:rPr>
              <a:t>Elizabeth Horwarth</a:t>
            </a:r>
          </a:p>
          <a:p>
            <a:r>
              <a:rPr lang="en-US" kern="1200" dirty="0">
                <a:solidFill>
                  <a:schemeClr val="tx1"/>
                </a:solidFill>
                <a:latin typeface="+mn-lt"/>
                <a:ea typeface="+mn-ea"/>
                <a:cs typeface="+mn-cs"/>
              </a:rPr>
              <a:t>Haroon </a:t>
            </a:r>
            <a:r>
              <a:rPr lang="en-US" kern="1200" dirty="0" err="1">
                <a:solidFill>
                  <a:schemeClr val="tx1"/>
                </a:solidFill>
                <a:latin typeface="+mn-lt"/>
                <a:ea typeface="+mn-ea"/>
                <a:cs typeface="+mn-cs"/>
              </a:rPr>
              <a:t>Popal</a:t>
            </a:r>
            <a:r>
              <a:rPr lang="en-US" kern="1200" dirty="0">
                <a:solidFill>
                  <a:schemeClr val="tx1"/>
                </a:solidFill>
                <a:latin typeface="+mn-lt"/>
                <a:ea typeface="+mn-ea"/>
                <a:cs typeface="+mn-cs"/>
              </a:rPr>
              <a:t> </a:t>
            </a:r>
          </a:p>
          <a:p>
            <a:r>
              <a:rPr lang="en-US" kern="1200" dirty="0">
                <a:solidFill>
                  <a:schemeClr val="tx1"/>
                </a:solidFill>
                <a:latin typeface="+mn-lt"/>
                <a:ea typeface="+mn-ea"/>
                <a:cs typeface="+mn-cs"/>
              </a:rPr>
              <a:t>Joy Ham</a:t>
            </a:r>
          </a:p>
          <a:p>
            <a:r>
              <a:rPr lang="en-US" dirty="0"/>
              <a:t>Helen Schmidt</a:t>
            </a:r>
          </a:p>
          <a:p>
            <a:r>
              <a:rPr lang="en-US" dirty="0"/>
              <a:t>Ian O’Shea</a:t>
            </a:r>
          </a:p>
          <a:p>
            <a:r>
              <a:rPr lang="en-US" dirty="0"/>
              <a:t>Sophia Tran</a:t>
            </a:r>
          </a:p>
          <a:p>
            <a:endParaRPr lang="en-US" dirty="0"/>
          </a:p>
        </p:txBody>
      </p:sp>
    </p:spTree>
    <p:extLst>
      <p:ext uri="{BB962C8B-B14F-4D97-AF65-F5344CB8AC3E}">
        <p14:creationId xmlns:p14="http://schemas.microsoft.com/office/powerpoint/2010/main" val="2511527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88CF-89B7-D026-6CF2-ED954ECB119D}"/>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EC70BA6E-F110-4494-9448-079EF28C40A1}"/>
              </a:ext>
            </a:extLst>
          </p:cNvPr>
          <p:cNvSpPr>
            <a:spLocks noGrp="1"/>
          </p:cNvSpPr>
          <p:nvPr>
            <p:ph idx="1"/>
          </p:nvPr>
        </p:nvSpPr>
        <p:spPr>
          <a:xfrm>
            <a:off x="838200" y="1398494"/>
            <a:ext cx="10515600" cy="4778469"/>
          </a:xfrm>
        </p:spPr>
        <p:txBody>
          <a:bodyPr>
            <a:normAutofit fontScale="92500" lnSpcReduction="10000"/>
          </a:bodyPr>
          <a:lstStyle/>
          <a:p>
            <a:pPr marL="514350" indent="-514350">
              <a:buFont typeface="+mj-lt"/>
              <a:buAutoNum type="arabicPeriod"/>
            </a:pPr>
            <a:r>
              <a:rPr lang="en-US" dirty="0"/>
              <a:t>Simon, H. (1990). Reason in human affairs. Stanford University Press.</a:t>
            </a:r>
          </a:p>
          <a:p>
            <a:pPr marL="514350" indent="-514350">
              <a:buFont typeface="+mj-lt"/>
              <a:buAutoNum type="arabicPeriod"/>
            </a:pPr>
            <a:r>
              <a:rPr lang="en-US" dirty="0"/>
              <a:t>Lerner, J. S., Li, Y., </a:t>
            </a:r>
            <a:r>
              <a:rPr lang="en-US" dirty="0" err="1"/>
              <a:t>Valdesolo</a:t>
            </a:r>
            <a:r>
              <a:rPr lang="en-US" dirty="0"/>
              <a:t>, P., &amp; Kassam, K. S. (2015). Emotion and decision making. Annual review of psychology, 66, 799-823.</a:t>
            </a:r>
          </a:p>
          <a:p>
            <a:pPr marL="514350" indent="-514350">
              <a:buFont typeface="+mj-lt"/>
              <a:buAutoNum type="arabicPeriod"/>
            </a:pPr>
            <a:r>
              <a:rPr lang="en-US" dirty="0"/>
              <a:t>Bechara, A., Damasio, H., Damasio, A. R., &amp; Lee, G. P. (1999). Different contributions of the human amygdala and ventromedial prefrontal cortex to decision-making. Journal of neuroscience, 19(13), 5473-5481.</a:t>
            </a:r>
          </a:p>
          <a:p>
            <a:pPr marL="514350" indent="-514350">
              <a:buFont typeface="+mj-lt"/>
              <a:buAutoNum type="arabicPeriod"/>
            </a:pPr>
            <a:r>
              <a:rPr lang="en-US" dirty="0"/>
              <a:t>Nygren, T. E., </a:t>
            </a:r>
            <a:r>
              <a:rPr lang="en-US" dirty="0" err="1"/>
              <a:t>Isen</a:t>
            </a:r>
            <a:r>
              <a:rPr lang="en-US" dirty="0"/>
              <a:t>, A. M., Taylor, P. J., &amp; </a:t>
            </a:r>
            <a:r>
              <a:rPr lang="en-US" dirty="0" err="1"/>
              <a:t>Dulin</a:t>
            </a:r>
            <a:r>
              <a:rPr lang="en-US" dirty="0"/>
              <a:t>, J. (1996). The influence of positive affect on the decision rule in risk situations: Focus on outcome (and especially avoidance of loss) rather than probability. Organizational behavior and human decision processes, 66(1), 59-72.</a:t>
            </a:r>
          </a:p>
          <a:p>
            <a:pPr marL="514350" indent="-514350">
              <a:buFont typeface="+mj-lt"/>
              <a:buAutoNum type="arabicPeriod"/>
            </a:pPr>
            <a:r>
              <a:rPr lang="en-US" dirty="0" err="1"/>
              <a:t>Wiltermuth</a:t>
            </a:r>
            <a:r>
              <a:rPr lang="en-US" dirty="0"/>
              <a:t>, S. S., &amp; </a:t>
            </a:r>
            <a:r>
              <a:rPr lang="en-US" dirty="0" err="1"/>
              <a:t>Tiedens</a:t>
            </a:r>
            <a:r>
              <a:rPr lang="en-US" dirty="0"/>
              <a:t>, L. Z. (2011). Incidental anger and the desire to evaluate. Organizational Behavior and Human Decision Processes, 116(1), 55-65.</a:t>
            </a:r>
          </a:p>
        </p:txBody>
      </p:sp>
      <p:sp>
        <p:nvSpPr>
          <p:cNvPr id="4" name="Slide Number Placeholder 3">
            <a:extLst>
              <a:ext uri="{FF2B5EF4-FFF2-40B4-BE49-F238E27FC236}">
                <a16:creationId xmlns:a16="http://schemas.microsoft.com/office/drawing/2014/main" id="{67BB448A-AE0C-1F68-0C6D-874BF73774A7}"/>
              </a:ext>
            </a:extLst>
          </p:cNvPr>
          <p:cNvSpPr>
            <a:spLocks noGrp="1"/>
          </p:cNvSpPr>
          <p:nvPr>
            <p:ph type="sldNum" sz="quarter" idx="12"/>
          </p:nvPr>
        </p:nvSpPr>
        <p:spPr/>
        <p:txBody>
          <a:bodyPr/>
          <a:lstStyle/>
          <a:p>
            <a:fld id="{487BF82C-E13A-41E3-8FC7-D3379C9C34FC}" type="slidenum">
              <a:rPr lang="en-US" smtClean="0"/>
              <a:t>59</a:t>
            </a:fld>
            <a:endParaRPr lang="en-US" dirty="0"/>
          </a:p>
        </p:txBody>
      </p:sp>
    </p:spTree>
    <p:extLst>
      <p:ext uri="{BB962C8B-B14F-4D97-AF65-F5344CB8AC3E}">
        <p14:creationId xmlns:p14="http://schemas.microsoft.com/office/powerpoint/2010/main" val="1817779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94E7C1-192B-E01C-4E47-A1A6EB91641A}"/>
              </a:ext>
            </a:extLst>
          </p:cNvPr>
          <p:cNvSpPr>
            <a:spLocks noGrp="1"/>
          </p:cNvSpPr>
          <p:nvPr>
            <p:ph type="sldNum" sz="quarter" idx="12"/>
          </p:nvPr>
        </p:nvSpPr>
        <p:spPr/>
        <p:txBody>
          <a:bodyPr/>
          <a:lstStyle/>
          <a:p>
            <a:fld id="{487BF82C-E13A-41E3-8FC7-D3379C9C34FC}" type="slidenum">
              <a:rPr lang="en-US" smtClean="0"/>
              <a:t>6</a:t>
            </a:fld>
            <a:endParaRPr lang="en-US" dirty="0"/>
          </a:p>
        </p:txBody>
      </p:sp>
      <p:pic>
        <p:nvPicPr>
          <p:cNvPr id="14" name="Picture 13" descr="A picture containing tree, outdoor, park, plant&#10;&#10;Description automatically generated">
            <a:extLst>
              <a:ext uri="{FF2B5EF4-FFF2-40B4-BE49-F238E27FC236}">
                <a16:creationId xmlns:a16="http://schemas.microsoft.com/office/drawing/2014/main" id="{032A2E96-7C06-3952-5D6C-A6B406F07B23}"/>
              </a:ext>
            </a:extLst>
          </p:cNvPr>
          <p:cNvPicPr>
            <a:picLocks noChangeAspect="1"/>
          </p:cNvPicPr>
          <p:nvPr/>
        </p:nvPicPr>
        <p:blipFill>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19200" y="136525"/>
            <a:ext cx="9753600" cy="6505575"/>
          </a:xfrm>
          <a:prstGeom prst="rect">
            <a:avLst/>
          </a:prstGeom>
        </p:spPr>
      </p:pic>
      <p:pic>
        <p:nvPicPr>
          <p:cNvPr id="13" name="Picture 12" descr="Young girl thumbs down">
            <a:extLst>
              <a:ext uri="{FF2B5EF4-FFF2-40B4-BE49-F238E27FC236}">
                <a16:creationId xmlns:a16="http://schemas.microsoft.com/office/drawing/2014/main" id="{3729A20D-961D-E1E7-ABD3-48BA57339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49" y="1919235"/>
            <a:ext cx="1586913" cy="4938765"/>
          </a:xfrm>
          <a:prstGeom prst="rect">
            <a:avLst/>
          </a:prstGeom>
        </p:spPr>
      </p:pic>
      <p:pic>
        <p:nvPicPr>
          <p:cNvPr id="16" name="Content Placeholder 5" descr="A picture containing person, outdoor, outdoor object, pinwheel&#10;&#10;Description automatically generated">
            <a:extLst>
              <a:ext uri="{FF2B5EF4-FFF2-40B4-BE49-F238E27FC236}">
                <a16:creationId xmlns:a16="http://schemas.microsoft.com/office/drawing/2014/main" id="{EEC8C77E-1F86-5614-FE51-2D0A79E01015}"/>
              </a:ext>
            </a:extLst>
          </p:cNvPr>
          <p:cNvPicPr>
            <a:picLocks noGrp="1" noChangeAspect="1"/>
          </p:cNvPicPr>
          <p:nvPr>
            <p:ph idx="1"/>
          </p:nvPr>
        </p:nvPicPr>
        <p:blipFill>
          <a:blip r:embed="rId6">
            <a:alphaModFix amt="5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768162" y="525927"/>
            <a:ext cx="6655676" cy="3743818"/>
          </a:xfrm>
        </p:spPr>
      </p:pic>
      <p:pic>
        <p:nvPicPr>
          <p:cNvPr id="7" name="Picture 6" descr="Young casual woman crossed arms frowning">
            <a:extLst>
              <a:ext uri="{FF2B5EF4-FFF2-40B4-BE49-F238E27FC236}">
                <a16:creationId xmlns:a16="http://schemas.microsoft.com/office/drawing/2014/main" id="{E8C19B7D-E63F-CBDB-A1AA-C0956A46F0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60175" y="136525"/>
            <a:ext cx="1918607" cy="6858000"/>
          </a:xfrm>
          <a:prstGeom prst="rect">
            <a:avLst/>
          </a:prstGeom>
        </p:spPr>
      </p:pic>
    </p:spTree>
    <p:extLst>
      <p:ext uri="{BB962C8B-B14F-4D97-AF65-F5344CB8AC3E}">
        <p14:creationId xmlns:p14="http://schemas.microsoft.com/office/powerpoint/2010/main" val="38841658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56E1723E-3302-4C9D-8E6B-AA54DDF7359A}"/>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9422" b="89970" l="4667" r="96222">
                        <a14:foregroundMark x1="66667" y1="48328" x2="49556" y2="52888"/>
                        <a14:foregroundMark x1="49556" y1="52888" x2="21333" y2="47112"/>
                        <a14:foregroundMark x1="21333" y1="47112" x2="26000" y2="32219"/>
                        <a14:foregroundMark x1="26000" y1="32219" x2="50000" y2="26140"/>
                        <a14:foregroundMark x1="50000" y1="26140" x2="58889" y2="31611"/>
                        <a14:foregroundMark x1="57111" y1="24924" x2="61333" y2="32523"/>
                        <a14:foregroundMark x1="50889" y1="43769" x2="29333" y2="54711"/>
                        <a14:foregroundMark x1="29333" y1="54711" x2="36000" y2="38298"/>
                        <a14:foregroundMark x1="36000" y1="38298" x2="45556" y2="29483"/>
                        <a14:foregroundMark x1="45556" y1="29483" x2="49333" y2="27660"/>
                        <a14:foregroundMark x1="29556" y1="48024" x2="27111" y2="53191"/>
                        <a14:foregroundMark x1="13556" y1="77812" x2="4667" y2="89362"/>
                        <a14:foregroundMark x1="4667" y1="89362" x2="4667" y2="89362"/>
                        <a14:foregroundMark x1="82000" y1="68693" x2="92000" y2="77508"/>
                        <a14:foregroundMark x1="92000" y1="77508" x2="96222" y2="88754"/>
                        <a14:foregroundMark x1="72889" y1="51064" x2="67556" y2="48328"/>
                        <a14:backgroundMark x1="19111" y1="57751" x2="19111" y2="57751"/>
                        <a14:backgroundMark x1="77778" y1="55927" x2="77778" y2="5592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7257" y="-16399"/>
            <a:ext cx="10357485" cy="7572472"/>
          </a:xfrm>
        </p:spPr>
      </p:pic>
      <p:sp>
        <p:nvSpPr>
          <p:cNvPr id="4" name="Slide Number Placeholder 3">
            <a:extLst>
              <a:ext uri="{FF2B5EF4-FFF2-40B4-BE49-F238E27FC236}">
                <a16:creationId xmlns:a16="http://schemas.microsoft.com/office/drawing/2014/main" id="{75505E1A-4522-46F2-B147-A8E7BF765EB7}"/>
              </a:ext>
            </a:extLst>
          </p:cNvPr>
          <p:cNvSpPr>
            <a:spLocks noGrp="1"/>
          </p:cNvSpPr>
          <p:nvPr>
            <p:ph type="sldNum" sz="quarter" idx="12"/>
          </p:nvPr>
        </p:nvSpPr>
        <p:spPr/>
        <p:txBody>
          <a:bodyPr/>
          <a:lstStyle/>
          <a:p>
            <a:fld id="{487BF82C-E13A-41E3-8FC7-D3379C9C34FC}" type="slidenum">
              <a:rPr lang="en-US" smtClean="0"/>
              <a:t>60</a:t>
            </a:fld>
            <a:endParaRPr lang="en-US" dirty="0"/>
          </a:p>
        </p:txBody>
      </p:sp>
    </p:spTree>
    <p:extLst>
      <p:ext uri="{BB962C8B-B14F-4D97-AF65-F5344CB8AC3E}">
        <p14:creationId xmlns:p14="http://schemas.microsoft.com/office/powerpoint/2010/main" val="2594446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C73B6C-2CAD-4844-A40D-EC3771FC474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Here’s an example!</a:t>
            </a:r>
          </a:p>
        </p:txBody>
      </p:sp>
      <p:pic>
        <p:nvPicPr>
          <p:cNvPr id="5" name="RSA Project - Google Drive - Google Chrome 2021-10-11 23-37-38_Trim">
            <a:hlinkClick r:id="" action="ppaction://media"/>
            <a:extLst>
              <a:ext uri="{FF2B5EF4-FFF2-40B4-BE49-F238E27FC236}">
                <a16:creationId xmlns:a16="http://schemas.microsoft.com/office/drawing/2014/main" id="{4A63B95C-B678-4D28-95FC-C4BAEF709D8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90045" y="1675227"/>
            <a:ext cx="7811909" cy="4394199"/>
          </a:xfrm>
          <a:prstGeom prst="rect">
            <a:avLst/>
          </a:prstGeom>
        </p:spPr>
      </p:pic>
      <p:sp>
        <p:nvSpPr>
          <p:cNvPr id="4" name="Slide Number Placeholder 3">
            <a:extLst>
              <a:ext uri="{FF2B5EF4-FFF2-40B4-BE49-F238E27FC236}">
                <a16:creationId xmlns:a16="http://schemas.microsoft.com/office/drawing/2014/main" id="{49AE3D5C-D140-4886-A1FC-936D48B64D8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7BF82C-E13A-41E3-8FC7-D3379C9C34FC}" type="slidenum">
              <a:rPr lang="en-US" smtClean="0"/>
              <a:pPr>
                <a:spcAft>
                  <a:spcPts val="600"/>
                </a:spcAft>
              </a:pPr>
              <a:t>61</a:t>
            </a:fld>
            <a:endParaRPr lang="en-US" dirty="0"/>
          </a:p>
        </p:txBody>
      </p:sp>
    </p:spTree>
    <p:extLst>
      <p:ext uri="{BB962C8B-B14F-4D97-AF65-F5344CB8AC3E}">
        <p14:creationId xmlns:p14="http://schemas.microsoft.com/office/powerpoint/2010/main" val="44770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A45E-22E0-4643-AF27-20D0E28EEBB2}"/>
              </a:ext>
            </a:extLst>
          </p:cNvPr>
          <p:cNvSpPr>
            <a:spLocks noGrp="1"/>
          </p:cNvSpPr>
          <p:nvPr>
            <p:ph type="title"/>
          </p:nvPr>
        </p:nvSpPr>
        <p:spPr>
          <a:xfrm>
            <a:off x="838200" y="365125"/>
            <a:ext cx="10515600" cy="3090381"/>
          </a:xfrm>
        </p:spPr>
        <p:txBody>
          <a:bodyPr>
            <a:normAutofit/>
          </a:bodyPr>
          <a:lstStyle/>
          <a:p>
            <a:pPr algn="ctr"/>
            <a:r>
              <a:rPr lang="en-US" dirty="0"/>
              <a:t>Neural regulatory development alters the representation of affective information between childhood and early adulthood </a:t>
            </a:r>
            <a:r>
              <a:rPr lang="en-US" baseline="30000" dirty="0"/>
              <a:t>1</a:t>
            </a:r>
            <a:r>
              <a:rPr lang="en-US" dirty="0"/>
              <a:t> </a:t>
            </a:r>
          </a:p>
        </p:txBody>
      </p:sp>
      <p:sp>
        <p:nvSpPr>
          <p:cNvPr id="4" name="Slide Number Placeholder 3">
            <a:extLst>
              <a:ext uri="{FF2B5EF4-FFF2-40B4-BE49-F238E27FC236}">
                <a16:creationId xmlns:a16="http://schemas.microsoft.com/office/drawing/2014/main" id="{52420442-D884-4BB5-974C-C98AD6C5183A}"/>
              </a:ext>
            </a:extLst>
          </p:cNvPr>
          <p:cNvSpPr>
            <a:spLocks noGrp="1"/>
          </p:cNvSpPr>
          <p:nvPr>
            <p:ph type="sldNum" sz="quarter" idx="12"/>
          </p:nvPr>
        </p:nvSpPr>
        <p:spPr/>
        <p:txBody>
          <a:bodyPr/>
          <a:lstStyle/>
          <a:p>
            <a:fld id="{487BF82C-E13A-41E3-8FC7-D3379C9C34FC}" type="slidenum">
              <a:rPr lang="en-US" smtClean="0"/>
              <a:t>7</a:t>
            </a:fld>
            <a:endParaRPr lang="en-US" dirty="0"/>
          </a:p>
        </p:txBody>
      </p:sp>
      <p:sp>
        <p:nvSpPr>
          <p:cNvPr id="7" name="Arrow: Right 6">
            <a:extLst>
              <a:ext uri="{FF2B5EF4-FFF2-40B4-BE49-F238E27FC236}">
                <a16:creationId xmlns:a16="http://schemas.microsoft.com/office/drawing/2014/main" id="{94850B23-8465-45F6-821A-E9ACF55D6790}"/>
              </a:ext>
            </a:extLst>
          </p:cNvPr>
          <p:cNvSpPr/>
          <p:nvPr/>
        </p:nvSpPr>
        <p:spPr>
          <a:xfrm>
            <a:off x="5036434" y="4790292"/>
            <a:ext cx="1269277" cy="104502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8D7F4F9-F0E8-4C10-BE63-E7A1B82A8234}"/>
              </a:ext>
            </a:extLst>
          </p:cNvPr>
          <p:cNvSpPr txBox="1"/>
          <p:nvPr/>
        </p:nvSpPr>
        <p:spPr>
          <a:xfrm>
            <a:off x="9982200" y="6400412"/>
            <a:ext cx="2114105" cy="276999"/>
          </a:xfrm>
          <a:prstGeom prst="rect">
            <a:avLst/>
          </a:prstGeom>
          <a:noFill/>
        </p:spPr>
        <p:txBody>
          <a:bodyPr wrap="none" rtlCol="0">
            <a:spAutoFit/>
          </a:bodyPr>
          <a:lstStyle/>
          <a:p>
            <a:r>
              <a:rPr lang="en-US" sz="1200" dirty="0"/>
              <a:t>1 Casey, Getz, &amp; Galvan, 2008; </a:t>
            </a:r>
          </a:p>
        </p:txBody>
      </p:sp>
      <p:pic>
        <p:nvPicPr>
          <p:cNvPr id="9" name="Picture 8" descr="Young girl thumbs down">
            <a:extLst>
              <a:ext uri="{FF2B5EF4-FFF2-40B4-BE49-F238E27FC236}">
                <a16:creationId xmlns:a16="http://schemas.microsoft.com/office/drawing/2014/main" id="{C3AEEEE5-0A5C-A6A0-8BEE-7DEE82CE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513" y="4170067"/>
            <a:ext cx="763394" cy="2375822"/>
          </a:xfrm>
          <a:prstGeom prst="rect">
            <a:avLst/>
          </a:prstGeom>
        </p:spPr>
      </p:pic>
      <p:pic>
        <p:nvPicPr>
          <p:cNvPr id="10" name="Picture 9" descr="Young casual woman crossed arms frowning">
            <a:extLst>
              <a:ext uri="{FF2B5EF4-FFF2-40B4-BE49-F238E27FC236}">
                <a16:creationId xmlns:a16="http://schemas.microsoft.com/office/drawing/2014/main" id="{556AB0CE-5651-2EF7-D73A-2E9A4A041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659" y="3455506"/>
            <a:ext cx="864571" cy="3090382"/>
          </a:xfrm>
          <a:prstGeom prst="rect">
            <a:avLst/>
          </a:prstGeom>
        </p:spPr>
      </p:pic>
    </p:spTree>
    <p:extLst>
      <p:ext uri="{BB962C8B-B14F-4D97-AF65-F5344CB8AC3E}">
        <p14:creationId xmlns:p14="http://schemas.microsoft.com/office/powerpoint/2010/main" val="4170352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1F0EDD3-6F12-2FA3-EEDC-17A8D3FEEDBD}"/>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Emotion Influences Decision-Making</a:t>
            </a:r>
          </a:p>
        </p:txBody>
      </p:sp>
      <p:sp>
        <p:nvSpPr>
          <p:cNvPr id="25" name="TextBox 24">
            <a:extLst>
              <a:ext uri="{FF2B5EF4-FFF2-40B4-BE49-F238E27FC236}">
                <a16:creationId xmlns:a16="http://schemas.microsoft.com/office/drawing/2014/main" id="{A838C1C4-2299-A607-9BFA-5CE6BE988EF3}"/>
              </a:ext>
            </a:extLst>
          </p:cNvPr>
          <p:cNvSpPr txBox="1"/>
          <p:nvPr/>
        </p:nvSpPr>
        <p:spPr>
          <a:xfrm>
            <a:off x="9293185" y="5892522"/>
            <a:ext cx="2898510" cy="1107996"/>
          </a:xfrm>
          <a:prstGeom prst="rect">
            <a:avLst/>
          </a:prstGeom>
          <a:noFill/>
        </p:spPr>
        <p:txBody>
          <a:bodyPr wrap="square" rtlCol="0">
            <a:spAutoFit/>
          </a:bodyPr>
          <a:lstStyle/>
          <a:p>
            <a:pPr marL="228600" indent="-228600">
              <a:buAutoNum type="arabicPeriod"/>
            </a:pPr>
            <a:r>
              <a:rPr lang="en-US" sz="1100" dirty="0"/>
              <a:t>Simon (1983)</a:t>
            </a:r>
          </a:p>
          <a:p>
            <a:pPr marL="228600" indent="-228600">
              <a:buAutoNum type="arabicPeriod"/>
            </a:pPr>
            <a:r>
              <a:rPr lang="en-US" sz="1100" dirty="0">
                <a:solidFill>
                  <a:schemeClr val="bg1"/>
                </a:solidFill>
              </a:rPr>
              <a:t>Lerner, </a:t>
            </a:r>
            <a:r>
              <a:rPr lang="en-US" sz="1100" dirty="0" err="1">
                <a:solidFill>
                  <a:schemeClr val="bg1"/>
                </a:solidFill>
              </a:rPr>
              <a:t>Valdesolo</a:t>
            </a:r>
            <a:r>
              <a:rPr lang="en-US" sz="1100" dirty="0">
                <a:solidFill>
                  <a:schemeClr val="bg1"/>
                </a:solidFill>
              </a:rPr>
              <a:t>, &amp; Kassam (2015)</a:t>
            </a:r>
          </a:p>
          <a:p>
            <a:pPr marL="228600" indent="-228600">
              <a:buAutoNum type="arabicPeriod"/>
            </a:pPr>
            <a:r>
              <a:rPr lang="en-US" sz="1100" dirty="0">
                <a:solidFill>
                  <a:schemeClr val="bg1"/>
                </a:solidFill>
              </a:rPr>
              <a:t>Bechara, Damasio, Damasio, &amp; Lee (1999)</a:t>
            </a:r>
          </a:p>
          <a:p>
            <a:pPr marL="228600" indent="-228600">
              <a:buAutoNum type="arabicPeriod"/>
            </a:pPr>
            <a:r>
              <a:rPr lang="en-US" sz="1100" dirty="0">
                <a:solidFill>
                  <a:schemeClr val="bg1"/>
                </a:solidFill>
              </a:rPr>
              <a:t>Nygren, </a:t>
            </a:r>
            <a:r>
              <a:rPr lang="en-US" sz="1100" dirty="0" err="1">
                <a:solidFill>
                  <a:schemeClr val="bg1"/>
                </a:solidFill>
              </a:rPr>
              <a:t>Isen</a:t>
            </a:r>
            <a:r>
              <a:rPr lang="en-US" sz="1100" dirty="0">
                <a:solidFill>
                  <a:schemeClr val="bg1"/>
                </a:solidFill>
              </a:rPr>
              <a:t>, Taylor, &amp; </a:t>
            </a:r>
            <a:r>
              <a:rPr lang="en-US" sz="1100" dirty="0" err="1">
                <a:solidFill>
                  <a:schemeClr val="bg1"/>
                </a:solidFill>
              </a:rPr>
              <a:t>Dulin</a:t>
            </a:r>
            <a:r>
              <a:rPr lang="en-US" sz="1100" dirty="0">
                <a:solidFill>
                  <a:schemeClr val="bg1"/>
                </a:solidFill>
              </a:rPr>
              <a:t> (1996)</a:t>
            </a:r>
          </a:p>
          <a:p>
            <a:pPr marL="228600" indent="-228600">
              <a:buAutoNum type="arabicPeriod"/>
            </a:pPr>
            <a:r>
              <a:rPr lang="en-US" sz="1100" dirty="0" err="1">
                <a:solidFill>
                  <a:schemeClr val="bg1"/>
                </a:solidFill>
              </a:rPr>
              <a:t>Wiltermuth</a:t>
            </a:r>
            <a:r>
              <a:rPr lang="en-US" sz="1100" dirty="0">
                <a:solidFill>
                  <a:schemeClr val="bg1"/>
                </a:solidFill>
              </a:rPr>
              <a:t> &amp; </a:t>
            </a:r>
            <a:r>
              <a:rPr lang="en-US" sz="1100" dirty="0" err="1">
                <a:solidFill>
                  <a:schemeClr val="bg1"/>
                </a:solidFill>
              </a:rPr>
              <a:t>Tiedens</a:t>
            </a:r>
            <a:r>
              <a:rPr lang="en-US" sz="1100" dirty="0">
                <a:solidFill>
                  <a:schemeClr val="bg1"/>
                </a:solidFill>
              </a:rPr>
              <a:t> (2011)</a:t>
            </a:r>
          </a:p>
          <a:p>
            <a:pPr marL="228600" indent="-228600">
              <a:buAutoNum type="arabicPeriod"/>
            </a:pPr>
            <a:endParaRPr lang="en-US" sz="1100" dirty="0"/>
          </a:p>
        </p:txBody>
      </p:sp>
      <p:sp>
        <p:nvSpPr>
          <p:cNvPr id="27" name="Content Placeholder 2">
            <a:extLst>
              <a:ext uri="{FF2B5EF4-FFF2-40B4-BE49-F238E27FC236}">
                <a16:creationId xmlns:a16="http://schemas.microsoft.com/office/drawing/2014/main" id="{65D28E12-1B15-FCEA-D6F5-D25E447443D6}"/>
              </a:ext>
            </a:extLst>
          </p:cNvPr>
          <p:cNvSpPr txBox="1">
            <a:spLocks/>
          </p:cNvSpPr>
          <p:nvPr/>
        </p:nvSpPr>
        <p:spPr>
          <a:xfrm>
            <a:off x="5476875" y="804672"/>
            <a:ext cx="6438900" cy="52303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rPr>
              <a:t>Understanding rationality demands understanding emotion </a:t>
            </a:r>
            <a:r>
              <a:rPr lang="en-US" sz="2400" baseline="30000" dirty="0">
                <a:solidFill>
                  <a:schemeClr val="tx2"/>
                </a:solidFill>
              </a:rPr>
              <a:t>1</a:t>
            </a:r>
          </a:p>
          <a:p>
            <a:r>
              <a:rPr lang="en-US" sz="2400" dirty="0">
                <a:solidFill>
                  <a:schemeClr val="bg1"/>
                </a:solidFill>
              </a:rPr>
              <a:t>Emotions are a dominant driver in everyday decisions </a:t>
            </a:r>
            <a:r>
              <a:rPr lang="en-US" sz="2400" baseline="30000" dirty="0">
                <a:solidFill>
                  <a:schemeClr val="bg1"/>
                </a:solidFill>
              </a:rPr>
              <a:t>2</a:t>
            </a:r>
          </a:p>
          <a:p>
            <a:pPr marL="914400" lvl="2" indent="0">
              <a:buFont typeface="Arial" panose="020B0604020202020204" pitchFamily="34" charset="0"/>
              <a:buNone/>
            </a:pPr>
            <a:r>
              <a:rPr lang="en-US" dirty="0">
                <a:solidFill>
                  <a:schemeClr val="bg1"/>
                </a:solidFill>
              </a:rPr>
              <a:t>vmPFC impairments are associated with riskier financial decisions </a:t>
            </a:r>
            <a:r>
              <a:rPr lang="en-US" baseline="30000" dirty="0">
                <a:solidFill>
                  <a:schemeClr val="bg1"/>
                </a:solidFill>
              </a:rPr>
              <a:t>3</a:t>
            </a:r>
          </a:p>
          <a:p>
            <a:pPr marL="914400" lvl="2" indent="0">
              <a:buFont typeface="Arial" panose="020B0604020202020204" pitchFamily="34" charset="0"/>
              <a:buNone/>
            </a:pPr>
            <a:r>
              <a:rPr lang="en-US" dirty="0">
                <a:solidFill>
                  <a:schemeClr val="bg1"/>
                </a:solidFill>
              </a:rPr>
              <a:t>More positive affect is associated with greater risk taking </a:t>
            </a:r>
            <a:r>
              <a:rPr lang="en-US" baseline="30000" dirty="0">
                <a:solidFill>
                  <a:schemeClr val="bg1"/>
                </a:solidFill>
              </a:rPr>
              <a:t>4</a:t>
            </a:r>
          </a:p>
          <a:p>
            <a:pPr marL="914400" lvl="2" indent="0">
              <a:buFont typeface="Arial" panose="020B0604020202020204" pitchFamily="34" charset="0"/>
              <a:buNone/>
            </a:pPr>
            <a:r>
              <a:rPr lang="en-US" dirty="0">
                <a:solidFill>
                  <a:schemeClr val="bg1"/>
                </a:solidFill>
              </a:rPr>
              <a:t>Affect influences how we evaluate others and their ideas </a:t>
            </a:r>
            <a:r>
              <a:rPr lang="en-US" baseline="30000" dirty="0">
                <a:solidFill>
                  <a:schemeClr val="bg1"/>
                </a:solidFill>
              </a:rPr>
              <a:t>5</a:t>
            </a:r>
          </a:p>
          <a:p>
            <a:endParaRPr lang="en-US" sz="1800" dirty="0">
              <a:solidFill>
                <a:schemeClr val="tx2"/>
              </a:solidFill>
            </a:endParaRPr>
          </a:p>
        </p:txBody>
      </p:sp>
    </p:spTree>
    <p:extLst>
      <p:ext uri="{BB962C8B-B14F-4D97-AF65-F5344CB8AC3E}">
        <p14:creationId xmlns:p14="http://schemas.microsoft.com/office/powerpoint/2010/main" val="821488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1F0EDD3-6F12-2FA3-EEDC-17A8D3FEEDBD}"/>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Emotion Influences Decision-Making</a:t>
            </a:r>
          </a:p>
        </p:txBody>
      </p:sp>
      <p:sp>
        <p:nvSpPr>
          <p:cNvPr id="25" name="TextBox 24">
            <a:extLst>
              <a:ext uri="{FF2B5EF4-FFF2-40B4-BE49-F238E27FC236}">
                <a16:creationId xmlns:a16="http://schemas.microsoft.com/office/drawing/2014/main" id="{A838C1C4-2299-A607-9BFA-5CE6BE988EF3}"/>
              </a:ext>
            </a:extLst>
          </p:cNvPr>
          <p:cNvSpPr txBox="1"/>
          <p:nvPr/>
        </p:nvSpPr>
        <p:spPr>
          <a:xfrm>
            <a:off x="9293185" y="5892522"/>
            <a:ext cx="2898510" cy="1107996"/>
          </a:xfrm>
          <a:prstGeom prst="rect">
            <a:avLst/>
          </a:prstGeom>
          <a:noFill/>
        </p:spPr>
        <p:txBody>
          <a:bodyPr wrap="square" rtlCol="0">
            <a:spAutoFit/>
          </a:bodyPr>
          <a:lstStyle/>
          <a:p>
            <a:pPr marL="228600" indent="-228600">
              <a:buAutoNum type="arabicPeriod"/>
            </a:pPr>
            <a:r>
              <a:rPr lang="en-US" sz="1100" dirty="0">
                <a:solidFill>
                  <a:schemeClr val="tx2"/>
                </a:solidFill>
              </a:rPr>
              <a:t>Simon (1983)</a:t>
            </a:r>
          </a:p>
          <a:p>
            <a:pPr marL="228600" indent="-228600">
              <a:buAutoNum type="arabicPeriod"/>
            </a:pPr>
            <a:r>
              <a:rPr lang="en-US" sz="1100" dirty="0">
                <a:solidFill>
                  <a:schemeClr val="tx2"/>
                </a:solidFill>
              </a:rPr>
              <a:t>Lerner, </a:t>
            </a:r>
            <a:r>
              <a:rPr lang="en-US" sz="1100" dirty="0" err="1">
                <a:solidFill>
                  <a:schemeClr val="tx2"/>
                </a:solidFill>
              </a:rPr>
              <a:t>Valdesolo</a:t>
            </a:r>
            <a:r>
              <a:rPr lang="en-US" sz="1100" dirty="0">
                <a:solidFill>
                  <a:schemeClr val="tx2"/>
                </a:solidFill>
              </a:rPr>
              <a:t>, &amp; Kassam (2015)</a:t>
            </a:r>
          </a:p>
          <a:p>
            <a:pPr marL="228600" indent="-228600">
              <a:buAutoNum type="arabicPeriod"/>
            </a:pPr>
            <a:r>
              <a:rPr lang="en-US" sz="1100" dirty="0">
                <a:solidFill>
                  <a:schemeClr val="bg1"/>
                </a:solidFill>
              </a:rPr>
              <a:t>Bechara, Damasio, Damasio, &amp; Lee (1999)</a:t>
            </a:r>
          </a:p>
          <a:p>
            <a:pPr marL="228600" indent="-228600">
              <a:buAutoNum type="arabicPeriod"/>
            </a:pPr>
            <a:r>
              <a:rPr lang="en-US" sz="1100" dirty="0">
                <a:solidFill>
                  <a:schemeClr val="bg1"/>
                </a:solidFill>
              </a:rPr>
              <a:t>Nygren, </a:t>
            </a:r>
            <a:r>
              <a:rPr lang="en-US" sz="1100" dirty="0" err="1">
                <a:solidFill>
                  <a:schemeClr val="bg1"/>
                </a:solidFill>
              </a:rPr>
              <a:t>Isen</a:t>
            </a:r>
            <a:r>
              <a:rPr lang="en-US" sz="1100" dirty="0">
                <a:solidFill>
                  <a:schemeClr val="bg1"/>
                </a:solidFill>
              </a:rPr>
              <a:t>, Taylor, &amp; </a:t>
            </a:r>
            <a:r>
              <a:rPr lang="en-US" sz="1100" dirty="0" err="1">
                <a:solidFill>
                  <a:schemeClr val="bg1"/>
                </a:solidFill>
              </a:rPr>
              <a:t>Dulin</a:t>
            </a:r>
            <a:r>
              <a:rPr lang="en-US" sz="1100" dirty="0">
                <a:solidFill>
                  <a:schemeClr val="bg1"/>
                </a:solidFill>
              </a:rPr>
              <a:t> (1996)</a:t>
            </a:r>
          </a:p>
          <a:p>
            <a:pPr marL="228600" indent="-228600">
              <a:buAutoNum type="arabicPeriod"/>
            </a:pPr>
            <a:r>
              <a:rPr lang="en-US" sz="1100" dirty="0" err="1">
                <a:solidFill>
                  <a:schemeClr val="bg1"/>
                </a:solidFill>
              </a:rPr>
              <a:t>Wiltermuth</a:t>
            </a:r>
            <a:r>
              <a:rPr lang="en-US" sz="1100" dirty="0">
                <a:solidFill>
                  <a:schemeClr val="bg1"/>
                </a:solidFill>
              </a:rPr>
              <a:t> &amp; </a:t>
            </a:r>
            <a:r>
              <a:rPr lang="en-US" sz="1100" dirty="0" err="1">
                <a:solidFill>
                  <a:schemeClr val="bg1"/>
                </a:solidFill>
              </a:rPr>
              <a:t>Tiedens</a:t>
            </a:r>
            <a:r>
              <a:rPr lang="en-US" sz="1100" dirty="0">
                <a:solidFill>
                  <a:schemeClr val="bg1"/>
                </a:solidFill>
              </a:rPr>
              <a:t> (2011)</a:t>
            </a:r>
          </a:p>
          <a:p>
            <a:pPr marL="228600" indent="-228600">
              <a:buAutoNum type="arabicPeriod"/>
            </a:pPr>
            <a:endParaRPr lang="en-US" sz="1100" dirty="0"/>
          </a:p>
        </p:txBody>
      </p:sp>
      <p:sp>
        <p:nvSpPr>
          <p:cNvPr id="18" name="Content Placeholder 2">
            <a:extLst>
              <a:ext uri="{FF2B5EF4-FFF2-40B4-BE49-F238E27FC236}">
                <a16:creationId xmlns:a16="http://schemas.microsoft.com/office/drawing/2014/main" id="{D07FE4B9-F5AD-49E3-0219-9BD176AA1BC9}"/>
              </a:ext>
            </a:extLst>
          </p:cNvPr>
          <p:cNvSpPr txBox="1">
            <a:spLocks/>
          </p:cNvSpPr>
          <p:nvPr/>
        </p:nvSpPr>
        <p:spPr>
          <a:xfrm>
            <a:off x="5476875" y="804672"/>
            <a:ext cx="6438900" cy="52303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rPr>
              <a:t>Understanding rationality demands understanding emotion </a:t>
            </a:r>
            <a:r>
              <a:rPr lang="en-US" sz="2400" baseline="30000" dirty="0">
                <a:solidFill>
                  <a:schemeClr val="tx2"/>
                </a:solidFill>
              </a:rPr>
              <a:t>1</a:t>
            </a:r>
          </a:p>
          <a:p>
            <a:r>
              <a:rPr lang="en-US" sz="2400" dirty="0">
                <a:solidFill>
                  <a:schemeClr val="tx2"/>
                </a:solidFill>
              </a:rPr>
              <a:t>Emotions are a dominant driver in everyday decisions </a:t>
            </a:r>
            <a:r>
              <a:rPr lang="en-US" sz="2400" baseline="30000" dirty="0">
                <a:solidFill>
                  <a:schemeClr val="tx2"/>
                </a:solidFill>
              </a:rPr>
              <a:t>2</a:t>
            </a:r>
          </a:p>
          <a:p>
            <a:pPr marL="914400" lvl="2" indent="0">
              <a:buFont typeface="Arial" panose="020B0604020202020204" pitchFamily="34" charset="0"/>
              <a:buNone/>
            </a:pPr>
            <a:r>
              <a:rPr lang="en-US" dirty="0">
                <a:solidFill>
                  <a:schemeClr val="bg1"/>
                </a:solidFill>
              </a:rPr>
              <a:t>vmPFC impairments are associated with riskier financial decisions </a:t>
            </a:r>
            <a:r>
              <a:rPr lang="en-US" baseline="30000" dirty="0">
                <a:solidFill>
                  <a:schemeClr val="bg1"/>
                </a:solidFill>
              </a:rPr>
              <a:t>3</a:t>
            </a:r>
          </a:p>
          <a:p>
            <a:pPr marL="914400" lvl="2" indent="0">
              <a:buFont typeface="Arial" panose="020B0604020202020204" pitchFamily="34" charset="0"/>
              <a:buNone/>
            </a:pPr>
            <a:r>
              <a:rPr lang="en-US" dirty="0">
                <a:solidFill>
                  <a:schemeClr val="bg1"/>
                </a:solidFill>
              </a:rPr>
              <a:t>More positive affect is associated with greater risk taking </a:t>
            </a:r>
            <a:r>
              <a:rPr lang="en-US" baseline="30000" dirty="0">
                <a:solidFill>
                  <a:schemeClr val="bg1"/>
                </a:solidFill>
              </a:rPr>
              <a:t>4</a:t>
            </a:r>
          </a:p>
          <a:p>
            <a:pPr marL="914400" lvl="2" indent="0">
              <a:buFont typeface="Arial" panose="020B0604020202020204" pitchFamily="34" charset="0"/>
              <a:buNone/>
            </a:pPr>
            <a:r>
              <a:rPr lang="en-US" dirty="0">
                <a:solidFill>
                  <a:schemeClr val="bg1"/>
                </a:solidFill>
              </a:rPr>
              <a:t>Affect influences how we evaluate others and their ideas </a:t>
            </a:r>
            <a:r>
              <a:rPr lang="en-US" baseline="30000" dirty="0">
                <a:solidFill>
                  <a:schemeClr val="bg1"/>
                </a:solidFill>
              </a:rPr>
              <a:t>5</a:t>
            </a:r>
          </a:p>
          <a:p>
            <a:endParaRPr lang="en-US" sz="1800" dirty="0">
              <a:solidFill>
                <a:schemeClr val="tx2"/>
              </a:solidFill>
            </a:endParaRPr>
          </a:p>
        </p:txBody>
      </p:sp>
    </p:spTree>
    <p:extLst>
      <p:ext uri="{BB962C8B-B14F-4D97-AF65-F5344CB8AC3E}">
        <p14:creationId xmlns:p14="http://schemas.microsoft.com/office/powerpoint/2010/main" val="1283557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6317</TotalTime>
  <Words>5664</Words>
  <Application>Microsoft Office PowerPoint</Application>
  <PresentationFormat>Widescreen</PresentationFormat>
  <Paragraphs>698</Paragraphs>
  <Slides>61</Slides>
  <Notes>60</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Arial Narrow</vt:lpstr>
      <vt:lpstr>Calibri</vt:lpstr>
      <vt:lpstr>Calibri Light</vt:lpstr>
      <vt:lpstr>Office Theme</vt:lpstr>
      <vt:lpstr>Neurodevelopmental differences in affective representations between adults and children:</vt:lpstr>
      <vt:lpstr>PowerPoint Presentation</vt:lpstr>
      <vt:lpstr>PowerPoint Presentation</vt:lpstr>
      <vt:lpstr>PowerPoint Presentation</vt:lpstr>
      <vt:lpstr>PowerPoint Presentation</vt:lpstr>
      <vt:lpstr>PowerPoint Presentation</vt:lpstr>
      <vt:lpstr>Neural regulatory development alters the representation of affective information between childhood and early adulthood 1 </vt:lpstr>
      <vt:lpstr>Emotion Influences Decision-Making</vt:lpstr>
      <vt:lpstr>Emotion Influences Decision-Making</vt:lpstr>
      <vt:lpstr>Emotion Influences Decision-Making</vt:lpstr>
      <vt:lpstr>Emotion Influences Decision-Making</vt:lpstr>
      <vt:lpstr>Emotion Influences Decision-Making</vt:lpstr>
      <vt:lpstr>Emotion Influences Decision-Making</vt:lpstr>
      <vt:lpstr>Emotion Influences Decision-Making</vt:lpstr>
      <vt:lpstr>Emotion Influences Decision-Making</vt:lpstr>
      <vt:lpstr>PowerPoint Presentation</vt:lpstr>
      <vt:lpstr>PowerPoint Presentation</vt:lpstr>
      <vt:lpstr>Affective Decision-Making Pipeline</vt:lpstr>
      <vt:lpstr>Affective Decision-Making Pipeline</vt:lpstr>
      <vt:lpstr>PowerPoint Presentation</vt:lpstr>
      <vt:lpstr>PowerPoint Presentation</vt:lpstr>
      <vt:lpstr>PowerPoint Presentation</vt:lpstr>
      <vt:lpstr>Affective Decision-Making Pipeline</vt:lpstr>
      <vt:lpstr>Affective Neural Development</vt:lpstr>
      <vt:lpstr>Affective Decision-Making Pipeline</vt:lpstr>
      <vt:lpstr>Development &amp; Affective Behavior</vt:lpstr>
      <vt:lpstr>Affective Decision-Making Pipeline</vt:lpstr>
      <vt:lpstr>PowerPoint Presentation</vt:lpstr>
      <vt:lpstr>PowerPoint Presentation</vt:lpstr>
      <vt:lpstr>PowerPoint Presentation</vt:lpstr>
      <vt:lpstr>PowerPoint Presentation</vt:lpstr>
      <vt:lpstr>PowerPoint Presentation</vt:lpstr>
      <vt:lpstr>Introducing RSA</vt:lpstr>
      <vt:lpstr>Why RSA?</vt:lpstr>
      <vt:lpstr>Our Data</vt:lpstr>
      <vt:lpstr>Stimuli</vt:lpstr>
      <vt:lpstr>Hypotheses</vt:lpstr>
      <vt:lpstr>Regions of Interest</vt:lpstr>
      <vt:lpstr>    Supported</vt:lpstr>
      <vt:lpstr>Hypotheses</vt:lpstr>
      <vt:lpstr> Supported</vt:lpstr>
      <vt:lpstr> Supported</vt:lpstr>
      <vt:lpstr> Supported</vt:lpstr>
      <vt:lpstr> Supported</vt:lpstr>
      <vt:lpstr>Hypotheses</vt:lpstr>
      <vt:lpstr> Supported</vt:lpstr>
      <vt:lpstr> Supported</vt:lpstr>
      <vt:lpstr> Supported</vt:lpstr>
      <vt:lpstr> Supported</vt:lpstr>
      <vt:lpstr>Summary</vt:lpstr>
      <vt:lpstr>Implications</vt:lpstr>
      <vt:lpstr>Limitations of Our Approach</vt:lpstr>
      <vt:lpstr>PowerPoint Presentation</vt:lpstr>
      <vt:lpstr>PowerPoint Presentation</vt:lpstr>
      <vt:lpstr>PowerPoint Presentation</vt:lpstr>
      <vt:lpstr>Conclusion</vt:lpstr>
      <vt:lpstr>Conclusion</vt:lpstr>
      <vt:lpstr>PowerPoint Presentation</vt:lpstr>
      <vt:lpstr>Citations</vt:lpstr>
      <vt:lpstr>PowerPoint Presentation</vt:lpstr>
      <vt:lpstr>Here’s an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William Mitchell</cp:lastModifiedBy>
  <cp:revision>106</cp:revision>
  <dcterms:created xsi:type="dcterms:W3CDTF">2021-10-04T22:35:28Z</dcterms:created>
  <dcterms:modified xsi:type="dcterms:W3CDTF">2022-05-24T15:48:17Z</dcterms:modified>
</cp:coreProperties>
</file>